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4" r:id="rId3"/>
    <p:sldId id="257" r:id="rId4"/>
    <p:sldId id="258" r:id="rId5"/>
    <p:sldId id="259" r:id="rId6"/>
    <p:sldId id="265" r:id="rId7"/>
    <p:sldId id="260" r:id="rId8"/>
    <p:sldId id="261" r:id="rId9"/>
    <p:sldId id="262" r:id="rId10"/>
    <p:sldId id="263"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87" d="100"/>
          <a:sy n="87" d="100"/>
        </p:scale>
        <p:origin x="9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1648-44C0-A435-6AD22B84CBC4}"/>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1648-44C0-A435-6AD22B84CBC4}"/>
              </c:ext>
            </c:extLst>
          </c:dPt>
          <c:dPt>
            <c:idx val="2"/>
            <c:bubble3D val="0"/>
            <c:explosion val="5"/>
            <c:spPr>
              <a:solidFill>
                <a:schemeClr val="tx2"/>
              </a:solidFill>
              <a:ln w="19050">
                <a:solidFill>
                  <a:schemeClr val="lt1"/>
                </a:solidFill>
              </a:ln>
              <a:effectLst/>
            </c:spPr>
            <c:extLst>
              <c:ext xmlns:c16="http://schemas.microsoft.com/office/drawing/2014/chart" uri="{C3380CC4-5D6E-409C-BE32-E72D297353CC}">
                <c16:uniqueId val="{00000004-1648-44C0-A435-6AD22B84CBC4}"/>
              </c:ext>
            </c:extLst>
          </c:dPt>
          <c:dPt>
            <c:idx val="3"/>
            <c:bubble3D val="0"/>
            <c:spPr>
              <a:solidFill>
                <a:schemeClr val="accent4"/>
              </a:solidFill>
              <a:ln w="19050">
                <a:solidFill>
                  <a:schemeClr val="lt1"/>
                </a:solidFill>
              </a:ln>
              <a:effectLst/>
            </c:spPr>
          </c:dPt>
          <c:cat>
            <c:strRef>
              <c:f>Sheet1!$A$2:$A$5</c:f>
              <c:strCache>
                <c:ptCount val="3"/>
                <c:pt idx="0">
                  <c:v>1.3 Billion Ton Global food waste per year</c:v>
                </c:pt>
                <c:pt idx="1">
                  <c:v>$1 Trillion Economic cost of food waste annually</c:v>
                </c:pt>
                <c:pt idx="2">
                  <c:v>8% of Global Emissions</c:v>
                </c:pt>
              </c:strCache>
            </c:strRef>
          </c:cat>
          <c:val>
            <c:numRef>
              <c:f>Sheet1!$B$2:$B$5</c:f>
              <c:numCache>
                <c:formatCode>General</c:formatCode>
                <c:ptCount val="4"/>
                <c:pt idx="0">
                  <c:v>40</c:v>
                </c:pt>
                <c:pt idx="1">
                  <c:v>50</c:v>
                </c:pt>
                <c:pt idx="2">
                  <c:v>10</c:v>
                </c:pt>
              </c:numCache>
            </c:numRef>
          </c:val>
          <c:extLst>
            <c:ext xmlns:c16="http://schemas.microsoft.com/office/drawing/2014/chart" uri="{C3380CC4-5D6E-409C-BE32-E72D297353CC}">
              <c16:uniqueId val="{00000000-1648-44C0-A435-6AD22B84CB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0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46685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73173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txBody>
          <a:bodyPr/>
          <a:lstStyle/>
          <a:p>
            <a:endParaRPr lang="en-US" dirty="0"/>
          </a:p>
        </p:txBody>
      </p:sp>
      <p:grpSp>
        <p:nvGrpSpPr>
          <p:cNvPr id="14" name="Group 13">
            <a:extLst>
              <a:ext uri="{FF2B5EF4-FFF2-40B4-BE49-F238E27FC236}">
                <a16:creationId xmlns:a16="http://schemas.microsoft.com/office/drawing/2014/main" id="{C89E672B-C721-73B0-93A8-FEF73098A882}"/>
              </a:ext>
            </a:extLst>
          </p:cNvPr>
          <p:cNvGrpSpPr/>
          <p:nvPr/>
        </p:nvGrpSpPr>
        <p:grpSpPr>
          <a:xfrm>
            <a:off x="3522415" y="2009039"/>
            <a:ext cx="7556422" cy="4211522"/>
            <a:chOff x="3536988" y="2585204"/>
            <a:chExt cx="7556422" cy="4211522"/>
          </a:xfrm>
        </p:grpSpPr>
        <p:sp>
          <p:nvSpPr>
            <p:cNvPr id="5" name="Text 2"/>
            <p:cNvSpPr/>
            <p:nvPr/>
          </p:nvSpPr>
          <p:spPr>
            <a:xfrm>
              <a:off x="3536989" y="2585204"/>
              <a:ext cx="7556421" cy="978218"/>
            </a:xfrm>
            <a:prstGeom prst="rect">
              <a:avLst/>
            </a:prstGeom>
            <a:noFill/>
            <a:ln/>
          </p:spPr>
          <p:txBody>
            <a:bodyPr wrap="none" rtlCol="0" anchor="t"/>
            <a:lstStyle/>
            <a:p>
              <a:pPr marL="0" indent="0">
                <a:lnSpc>
                  <a:spcPts val="7702"/>
                </a:lnSpc>
                <a:buNone/>
              </a:pPr>
              <a:r>
                <a:rPr lang="en-US" sz="6162" b="1" dirty="0">
                  <a:solidFill>
                    <a:srgbClr val="3B4540"/>
                  </a:solidFill>
                  <a:latin typeface="Fraunces" pitchFamily="34" charset="0"/>
                  <a:ea typeface="Fraunces" pitchFamily="34" charset="-122"/>
                  <a:cs typeface="Fraunces" pitchFamily="34" charset="-120"/>
                </a:rPr>
                <a:t>Waste Not, Feed All</a:t>
              </a:r>
              <a:endParaRPr lang="en-US" sz="6162" dirty="0"/>
            </a:p>
          </p:txBody>
        </p:sp>
        <p:sp>
          <p:nvSpPr>
            <p:cNvPr id="6" name="Text 3"/>
            <p:cNvSpPr/>
            <p:nvPr/>
          </p:nvSpPr>
          <p:spPr>
            <a:xfrm>
              <a:off x="3536988" y="3775887"/>
              <a:ext cx="7556421" cy="3020839"/>
            </a:xfrm>
            <a:prstGeom prst="rect">
              <a:avLst/>
            </a:prstGeom>
            <a:noFill/>
            <a:ln/>
          </p:spPr>
          <p:txBody>
            <a:bodyPr wrap="square" rtlCol="0" anchor="t"/>
            <a:lstStyle/>
            <a:p>
              <a:pPr marL="0" indent="0">
                <a:lnSpc>
                  <a:spcPts val="2858"/>
                </a:lnSpc>
                <a:buNone/>
              </a:pPr>
              <a:r>
                <a:rPr lang="en-US" sz="2400" b="1" dirty="0">
                  <a:solidFill>
                    <a:srgbClr val="405449"/>
                  </a:solidFill>
                  <a:latin typeface="Nobile" pitchFamily="34" charset="0"/>
                  <a:ea typeface="Nobile" pitchFamily="34" charset="-122"/>
                  <a:cs typeface="Nobile" pitchFamily="34" charset="-120"/>
                </a:rPr>
                <a:t>GROUP MEMBERS:</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Waleed Ghani (15904)</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Areeba Waheed (15853)</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Kamna Bai (15834)</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Alisha Meraj (15854)</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Laiba Malik (16899)</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Sidra tul Muntaha (16761)</a:t>
              </a:r>
            </a:p>
            <a:p>
              <a:pPr marL="342900" indent="-342900">
                <a:lnSpc>
                  <a:spcPts val="2858"/>
                </a:lnSpc>
                <a:buFont typeface="Arial" panose="020B0604020202020204" pitchFamily="34" charset="0"/>
                <a:buChar char="•"/>
              </a:pPr>
              <a:r>
                <a:rPr lang="en-US" sz="2000" dirty="0">
                  <a:solidFill>
                    <a:srgbClr val="405449"/>
                  </a:solidFill>
                  <a:latin typeface="Nobile" pitchFamily="34" charset="0"/>
                  <a:ea typeface="Nobile" pitchFamily="34" charset="-122"/>
                </a:rPr>
                <a:t>Muhammad Asharib khan(16673)</a:t>
              </a:r>
            </a:p>
            <a:p>
              <a:pPr marL="0" indent="0">
                <a:lnSpc>
                  <a:spcPts val="2858"/>
                </a:lnSpc>
                <a:buNone/>
              </a:pPr>
              <a:endParaRPr lang="en-US" sz="1786" b="1" dirty="0"/>
            </a:p>
          </p:txBody>
        </p:sp>
      </p:grpSp>
      <p:sp>
        <p:nvSpPr>
          <p:cNvPr id="7" name="Shape 4"/>
          <p:cNvSpPr/>
          <p:nvPr/>
        </p:nvSpPr>
        <p:spPr>
          <a:xfrm>
            <a:off x="6280190" y="5264348"/>
            <a:ext cx="362903" cy="362903"/>
          </a:xfrm>
          <a:prstGeom prst="roundRect">
            <a:avLst>
              <a:gd name="adj" fmla="val 25194296"/>
            </a:avLst>
          </a:prstGeom>
          <a:noFill/>
          <a:ln w="7620">
            <a:solidFill>
              <a:srgbClr val="FFFFFF"/>
            </a:solidFill>
            <a:prstDash val="solid"/>
          </a:ln>
        </p:spPr>
      </p:sp>
      <p:pic>
        <p:nvPicPr>
          <p:cNvPr id="16" name="Picture 15">
            <a:extLst>
              <a:ext uri="{FF2B5EF4-FFF2-40B4-BE49-F238E27FC236}">
                <a16:creationId xmlns:a16="http://schemas.microsoft.com/office/drawing/2014/main" id="{2AF11351-81A4-3E08-8BDA-38161CD432DD}"/>
              </a:ext>
            </a:extLst>
          </p:cNvPr>
          <p:cNvPicPr>
            <a:picLocks noChangeAspect="1"/>
          </p:cNvPicPr>
          <p:nvPr/>
        </p:nvPicPr>
        <p:blipFill>
          <a:blip r:embed="rId3"/>
          <a:stretch>
            <a:fillRect/>
          </a:stretch>
        </p:blipFill>
        <p:spPr>
          <a:xfrm>
            <a:off x="7910610" y="3199722"/>
            <a:ext cx="2781688" cy="29055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93063" y="702231"/>
            <a:ext cx="4950857" cy="618768"/>
          </a:xfrm>
          <a:prstGeom prst="rect">
            <a:avLst/>
          </a:prstGeom>
          <a:noFill/>
          <a:ln/>
        </p:spPr>
        <p:txBody>
          <a:bodyPr wrap="none" rtlCol="0" anchor="t"/>
          <a:lstStyle/>
          <a:p>
            <a:pPr marL="0" indent="0">
              <a:lnSpc>
                <a:spcPts val="4873"/>
              </a:lnSpc>
              <a:buNone/>
            </a:pPr>
            <a:r>
              <a:rPr lang="en-US" sz="3898" b="1" dirty="0">
                <a:solidFill>
                  <a:srgbClr val="3B4540"/>
                </a:solidFill>
                <a:latin typeface="Fraunces" pitchFamily="34" charset="0"/>
                <a:ea typeface="Fraunces" pitchFamily="34" charset="-122"/>
                <a:cs typeface="Fraunces" pitchFamily="34" charset="-120"/>
              </a:rPr>
              <a:t>Conclusion</a:t>
            </a:r>
            <a:endParaRPr lang="en-US" sz="3898" dirty="0"/>
          </a:p>
        </p:txBody>
      </p:sp>
      <p:sp>
        <p:nvSpPr>
          <p:cNvPr id="6" name="Text 3"/>
          <p:cNvSpPr/>
          <p:nvPr/>
        </p:nvSpPr>
        <p:spPr>
          <a:xfrm>
            <a:off x="693063" y="1617940"/>
            <a:ext cx="7757874" cy="633413"/>
          </a:xfrm>
          <a:prstGeom prst="rect">
            <a:avLst/>
          </a:prstGeom>
          <a:noFill/>
          <a:ln/>
        </p:spPr>
        <p:txBody>
          <a:bodyPr wrap="square" rtlCol="0" anchor="t"/>
          <a:lstStyle/>
          <a:p>
            <a:pPr marL="0" indent="0">
              <a:lnSpc>
                <a:spcPts val="2495"/>
              </a:lnSpc>
              <a:buNone/>
            </a:pPr>
            <a:r>
              <a:rPr lang="en-US" sz="1559" dirty="0">
                <a:solidFill>
                  <a:srgbClr val="405449"/>
                </a:solidFill>
                <a:latin typeface="Nobile" pitchFamily="34" charset="0"/>
                <a:ea typeface="Nobile" pitchFamily="34" charset="-122"/>
                <a:cs typeface="Nobile" pitchFamily="34" charset="-120"/>
              </a:rPr>
              <a:t>No Waste, Feed All has the potential to make a significant impact by reducing food waste and providing food for stray animals.</a:t>
            </a:r>
            <a:endParaRPr lang="en-US" sz="1559" dirty="0"/>
          </a:p>
        </p:txBody>
      </p:sp>
      <p:pic>
        <p:nvPicPr>
          <p:cNvPr id="7" name="Image 1" descr="preencoded.png"/>
          <p:cNvPicPr>
            <a:picLocks noChangeAspect="1"/>
          </p:cNvPicPr>
          <p:nvPr/>
        </p:nvPicPr>
        <p:blipFill>
          <a:blip r:embed="rId4"/>
          <a:stretch>
            <a:fillRect/>
          </a:stretch>
        </p:blipFill>
        <p:spPr>
          <a:xfrm>
            <a:off x="693063" y="2474119"/>
            <a:ext cx="495062" cy="495062"/>
          </a:xfrm>
          <a:prstGeom prst="rect">
            <a:avLst/>
          </a:prstGeom>
        </p:spPr>
      </p:pic>
      <p:sp>
        <p:nvSpPr>
          <p:cNvPr id="8" name="Text 4"/>
          <p:cNvSpPr/>
          <p:nvPr/>
        </p:nvSpPr>
        <p:spPr>
          <a:xfrm>
            <a:off x="693063" y="3167182"/>
            <a:ext cx="2475428" cy="309324"/>
          </a:xfrm>
          <a:prstGeom prst="rect">
            <a:avLst/>
          </a:prstGeom>
          <a:noFill/>
          <a:ln/>
        </p:spPr>
        <p:txBody>
          <a:bodyPr wrap="none" rtlCol="0" anchor="t"/>
          <a:lstStyle/>
          <a:p>
            <a:pPr marL="0" indent="0" algn="l">
              <a:lnSpc>
                <a:spcPts val="2437"/>
              </a:lnSpc>
              <a:buNone/>
            </a:pPr>
            <a:r>
              <a:rPr lang="en-US" sz="1949" b="1" dirty="0">
                <a:solidFill>
                  <a:srgbClr val="405449"/>
                </a:solidFill>
                <a:latin typeface="Fraunces" pitchFamily="34" charset="0"/>
                <a:ea typeface="Fraunces" pitchFamily="34" charset="-122"/>
                <a:cs typeface="Fraunces" pitchFamily="34" charset="-120"/>
              </a:rPr>
              <a:t>Food Security</a:t>
            </a:r>
            <a:endParaRPr lang="en-US" sz="1949" dirty="0"/>
          </a:p>
        </p:txBody>
      </p:sp>
      <p:sp>
        <p:nvSpPr>
          <p:cNvPr id="9" name="Text 5"/>
          <p:cNvSpPr/>
          <p:nvPr/>
        </p:nvSpPr>
        <p:spPr>
          <a:xfrm>
            <a:off x="693063" y="3595211"/>
            <a:ext cx="3730466" cy="950119"/>
          </a:xfrm>
          <a:prstGeom prst="rect">
            <a:avLst/>
          </a:prstGeom>
          <a:noFill/>
          <a:ln/>
        </p:spPr>
        <p:txBody>
          <a:bodyPr wrap="square" rtlCol="0" anchor="t"/>
          <a:lstStyle/>
          <a:p>
            <a:pPr marL="0" indent="0" algn="l">
              <a:lnSpc>
                <a:spcPts val="2495"/>
              </a:lnSpc>
              <a:buNone/>
            </a:pPr>
            <a:r>
              <a:rPr lang="en-US" sz="1559" dirty="0">
                <a:solidFill>
                  <a:srgbClr val="405449"/>
                </a:solidFill>
                <a:latin typeface="Nobile" pitchFamily="34" charset="0"/>
                <a:ea typeface="Nobile" pitchFamily="34" charset="-122"/>
                <a:cs typeface="Nobile" pitchFamily="34" charset="-120"/>
              </a:rPr>
              <a:t>The project helps ensure that both humans and animals have access to nutritious food.</a:t>
            </a:r>
            <a:endParaRPr lang="en-US" sz="1559" dirty="0"/>
          </a:p>
        </p:txBody>
      </p:sp>
      <p:pic>
        <p:nvPicPr>
          <p:cNvPr id="10" name="Image 2" descr="preencoded.png"/>
          <p:cNvPicPr>
            <a:picLocks noChangeAspect="1"/>
          </p:cNvPicPr>
          <p:nvPr/>
        </p:nvPicPr>
        <p:blipFill>
          <a:blip r:embed="rId5"/>
          <a:stretch>
            <a:fillRect/>
          </a:stretch>
        </p:blipFill>
        <p:spPr>
          <a:xfrm>
            <a:off x="4720471" y="2474119"/>
            <a:ext cx="495062" cy="495062"/>
          </a:xfrm>
          <a:prstGeom prst="rect">
            <a:avLst/>
          </a:prstGeom>
        </p:spPr>
      </p:pic>
      <p:sp>
        <p:nvSpPr>
          <p:cNvPr id="11" name="Text 6"/>
          <p:cNvSpPr/>
          <p:nvPr/>
        </p:nvSpPr>
        <p:spPr>
          <a:xfrm>
            <a:off x="4720471" y="3167182"/>
            <a:ext cx="2475428" cy="309324"/>
          </a:xfrm>
          <a:prstGeom prst="rect">
            <a:avLst/>
          </a:prstGeom>
          <a:noFill/>
          <a:ln/>
        </p:spPr>
        <p:txBody>
          <a:bodyPr wrap="none" rtlCol="0" anchor="t"/>
          <a:lstStyle/>
          <a:p>
            <a:pPr marL="0" indent="0" algn="l">
              <a:lnSpc>
                <a:spcPts val="2437"/>
              </a:lnSpc>
              <a:buNone/>
            </a:pPr>
            <a:r>
              <a:rPr lang="en-US" sz="1949" b="1" dirty="0">
                <a:solidFill>
                  <a:srgbClr val="405449"/>
                </a:solidFill>
                <a:latin typeface="Fraunces" pitchFamily="34" charset="0"/>
                <a:ea typeface="Fraunces" pitchFamily="34" charset="-122"/>
                <a:cs typeface="Fraunces" pitchFamily="34" charset="-120"/>
              </a:rPr>
              <a:t>Animal Welfare</a:t>
            </a:r>
            <a:endParaRPr lang="en-US" sz="1949" dirty="0"/>
          </a:p>
        </p:txBody>
      </p:sp>
      <p:sp>
        <p:nvSpPr>
          <p:cNvPr id="12" name="Text 7"/>
          <p:cNvSpPr/>
          <p:nvPr/>
        </p:nvSpPr>
        <p:spPr>
          <a:xfrm>
            <a:off x="4720471" y="3595211"/>
            <a:ext cx="3730466" cy="1266825"/>
          </a:xfrm>
          <a:prstGeom prst="rect">
            <a:avLst/>
          </a:prstGeom>
          <a:noFill/>
          <a:ln/>
        </p:spPr>
        <p:txBody>
          <a:bodyPr wrap="square" rtlCol="0" anchor="t"/>
          <a:lstStyle/>
          <a:p>
            <a:pPr marL="0" indent="0" algn="l">
              <a:lnSpc>
                <a:spcPts val="2495"/>
              </a:lnSpc>
              <a:buNone/>
            </a:pPr>
            <a:r>
              <a:rPr lang="en-US" sz="1559" dirty="0">
                <a:solidFill>
                  <a:srgbClr val="405449"/>
                </a:solidFill>
                <a:latin typeface="Nobile" pitchFamily="34" charset="0"/>
                <a:ea typeface="Nobile" pitchFamily="34" charset="-122"/>
                <a:cs typeface="Nobile" pitchFamily="34" charset="-120"/>
              </a:rPr>
              <a:t>The project improves the health and well-being of stray animals by providing them with a consistent food source.</a:t>
            </a:r>
            <a:endParaRPr lang="en-US" sz="1559" dirty="0"/>
          </a:p>
        </p:txBody>
      </p:sp>
      <p:pic>
        <p:nvPicPr>
          <p:cNvPr id="13" name="Image 3" descr="preencoded.png"/>
          <p:cNvPicPr>
            <a:picLocks noChangeAspect="1"/>
          </p:cNvPicPr>
          <p:nvPr/>
        </p:nvPicPr>
        <p:blipFill>
          <a:blip r:embed="rId6"/>
          <a:stretch>
            <a:fillRect/>
          </a:stretch>
        </p:blipFill>
        <p:spPr>
          <a:xfrm>
            <a:off x="693063" y="5456039"/>
            <a:ext cx="495062" cy="495062"/>
          </a:xfrm>
          <a:prstGeom prst="rect">
            <a:avLst/>
          </a:prstGeom>
        </p:spPr>
      </p:pic>
      <p:sp>
        <p:nvSpPr>
          <p:cNvPr id="14" name="Text 8"/>
          <p:cNvSpPr/>
          <p:nvPr/>
        </p:nvSpPr>
        <p:spPr>
          <a:xfrm>
            <a:off x="693063" y="6149102"/>
            <a:ext cx="2475428" cy="309324"/>
          </a:xfrm>
          <a:prstGeom prst="rect">
            <a:avLst/>
          </a:prstGeom>
          <a:noFill/>
          <a:ln/>
        </p:spPr>
        <p:txBody>
          <a:bodyPr wrap="none" rtlCol="0" anchor="t"/>
          <a:lstStyle/>
          <a:p>
            <a:pPr marL="0" indent="0" algn="l">
              <a:lnSpc>
                <a:spcPts val="2437"/>
              </a:lnSpc>
              <a:buNone/>
            </a:pPr>
            <a:r>
              <a:rPr lang="en-US" sz="1949" b="1" dirty="0">
                <a:solidFill>
                  <a:srgbClr val="405449"/>
                </a:solidFill>
                <a:latin typeface="Fraunces" pitchFamily="34" charset="0"/>
                <a:ea typeface="Fraunces" pitchFamily="34" charset="-122"/>
                <a:cs typeface="Fraunces" pitchFamily="34" charset="-120"/>
              </a:rPr>
              <a:t>Sustainability</a:t>
            </a:r>
            <a:endParaRPr lang="en-US" sz="1949" dirty="0"/>
          </a:p>
        </p:txBody>
      </p:sp>
      <p:sp>
        <p:nvSpPr>
          <p:cNvPr id="15" name="Text 9"/>
          <p:cNvSpPr/>
          <p:nvPr/>
        </p:nvSpPr>
        <p:spPr>
          <a:xfrm>
            <a:off x="693063" y="6577132"/>
            <a:ext cx="3730466" cy="950119"/>
          </a:xfrm>
          <a:prstGeom prst="rect">
            <a:avLst/>
          </a:prstGeom>
          <a:noFill/>
          <a:ln/>
        </p:spPr>
        <p:txBody>
          <a:bodyPr wrap="square" rtlCol="0" anchor="t"/>
          <a:lstStyle/>
          <a:p>
            <a:pPr marL="0" indent="0" algn="l">
              <a:lnSpc>
                <a:spcPts val="2495"/>
              </a:lnSpc>
              <a:buNone/>
            </a:pPr>
            <a:r>
              <a:rPr lang="en-US" sz="1559" dirty="0">
                <a:solidFill>
                  <a:srgbClr val="405449"/>
                </a:solidFill>
                <a:latin typeface="Nobile" pitchFamily="34" charset="0"/>
                <a:ea typeface="Nobile" pitchFamily="34" charset="-122"/>
                <a:cs typeface="Nobile" pitchFamily="34" charset="-120"/>
              </a:rPr>
              <a:t>The project promotes sustainable practices by reducing food waste and promoting responsible consumption.</a:t>
            </a:r>
            <a:endParaRPr lang="en-US" sz="1559" dirty="0"/>
          </a:p>
        </p:txBody>
      </p:sp>
      <p:pic>
        <p:nvPicPr>
          <p:cNvPr id="16" name="Image 4" descr="preencoded.png"/>
          <p:cNvPicPr>
            <a:picLocks noChangeAspect="1"/>
          </p:cNvPicPr>
          <p:nvPr/>
        </p:nvPicPr>
        <p:blipFill>
          <a:blip r:embed="rId7"/>
          <a:stretch>
            <a:fillRect/>
          </a:stretch>
        </p:blipFill>
        <p:spPr>
          <a:xfrm>
            <a:off x="4720471" y="5456039"/>
            <a:ext cx="495062" cy="495062"/>
          </a:xfrm>
          <a:prstGeom prst="rect">
            <a:avLst/>
          </a:prstGeom>
        </p:spPr>
      </p:pic>
      <p:sp>
        <p:nvSpPr>
          <p:cNvPr id="17" name="Text 10"/>
          <p:cNvSpPr/>
          <p:nvPr/>
        </p:nvSpPr>
        <p:spPr>
          <a:xfrm>
            <a:off x="4720471" y="6149102"/>
            <a:ext cx="3111818" cy="309324"/>
          </a:xfrm>
          <a:prstGeom prst="rect">
            <a:avLst/>
          </a:prstGeom>
          <a:noFill/>
          <a:ln/>
        </p:spPr>
        <p:txBody>
          <a:bodyPr wrap="none" rtlCol="0" anchor="t"/>
          <a:lstStyle/>
          <a:p>
            <a:pPr marL="0" indent="0" algn="l">
              <a:lnSpc>
                <a:spcPts val="2437"/>
              </a:lnSpc>
              <a:buNone/>
            </a:pPr>
            <a:r>
              <a:rPr lang="en-US" sz="1949" b="1" dirty="0">
                <a:solidFill>
                  <a:srgbClr val="405449"/>
                </a:solidFill>
                <a:latin typeface="Fraunces" pitchFamily="34" charset="0"/>
                <a:ea typeface="Fraunces" pitchFamily="34" charset="-122"/>
                <a:cs typeface="Fraunces" pitchFamily="34" charset="-120"/>
              </a:rPr>
              <a:t>Community Engagement</a:t>
            </a:r>
            <a:endParaRPr lang="en-US" sz="1949" dirty="0"/>
          </a:p>
        </p:txBody>
      </p:sp>
      <p:sp>
        <p:nvSpPr>
          <p:cNvPr id="18" name="Text 11"/>
          <p:cNvSpPr/>
          <p:nvPr/>
        </p:nvSpPr>
        <p:spPr>
          <a:xfrm>
            <a:off x="4720471" y="6577132"/>
            <a:ext cx="3730466" cy="950119"/>
          </a:xfrm>
          <a:prstGeom prst="rect">
            <a:avLst/>
          </a:prstGeom>
          <a:noFill/>
          <a:ln/>
        </p:spPr>
        <p:txBody>
          <a:bodyPr wrap="square" rtlCol="0" anchor="t"/>
          <a:lstStyle/>
          <a:p>
            <a:pPr marL="0" indent="0" algn="l">
              <a:lnSpc>
                <a:spcPts val="2495"/>
              </a:lnSpc>
              <a:buNone/>
            </a:pPr>
            <a:r>
              <a:rPr lang="en-US" sz="1559" dirty="0">
                <a:solidFill>
                  <a:srgbClr val="405449"/>
                </a:solidFill>
                <a:latin typeface="Nobile" pitchFamily="34" charset="0"/>
                <a:ea typeface="Nobile" pitchFamily="34" charset="-122"/>
                <a:cs typeface="Nobile" pitchFamily="34" charset="-120"/>
              </a:rPr>
              <a:t>The project brings together individuals and organizations to address a common challenge.</a:t>
            </a:r>
            <a:endParaRPr lang="en-US" sz="1559" dirty="0"/>
          </a:p>
        </p:txBody>
      </p:sp>
      <p:pic>
        <p:nvPicPr>
          <p:cNvPr id="20" name="Picture 19">
            <a:extLst>
              <a:ext uri="{FF2B5EF4-FFF2-40B4-BE49-F238E27FC236}">
                <a16:creationId xmlns:a16="http://schemas.microsoft.com/office/drawing/2014/main" id="{39E76853-467A-1425-6295-EB1D448747FB}"/>
              </a:ext>
            </a:extLst>
          </p:cNvPr>
          <p:cNvPicPr>
            <a:picLocks noChangeAspect="1"/>
          </p:cNvPicPr>
          <p:nvPr/>
        </p:nvPicPr>
        <p:blipFill>
          <a:blip r:embed="rId8"/>
          <a:stretch>
            <a:fillRect/>
          </a:stretch>
        </p:blipFill>
        <p:spPr>
          <a:xfrm>
            <a:off x="8010303" y="7146841"/>
            <a:ext cx="955684" cy="9982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80190" y="2585204"/>
            <a:ext cx="7556421" cy="978218"/>
          </a:xfrm>
          <a:prstGeom prst="rect">
            <a:avLst/>
          </a:prstGeom>
          <a:noFill/>
          <a:ln/>
        </p:spPr>
        <p:txBody>
          <a:bodyPr wrap="none" rtlCol="0" anchor="t"/>
          <a:lstStyle/>
          <a:p>
            <a:pPr marL="0" indent="0">
              <a:lnSpc>
                <a:spcPts val="7702"/>
              </a:lnSpc>
              <a:buNone/>
            </a:pPr>
            <a:r>
              <a:rPr lang="en-US" sz="6162" b="1" dirty="0">
                <a:solidFill>
                  <a:srgbClr val="3B4540"/>
                </a:solidFill>
                <a:latin typeface="Fraunces" pitchFamily="34" charset="0"/>
                <a:ea typeface="Fraunces" pitchFamily="34" charset="-122"/>
                <a:cs typeface="Fraunces" pitchFamily="34" charset="-120"/>
              </a:rPr>
              <a:t>Waste Not, Feed All</a:t>
            </a:r>
            <a:endParaRPr lang="en-US" sz="6162" dirty="0"/>
          </a:p>
        </p:txBody>
      </p:sp>
      <p:sp>
        <p:nvSpPr>
          <p:cNvPr id="6" name="Text 3"/>
          <p:cNvSpPr/>
          <p:nvPr/>
        </p:nvSpPr>
        <p:spPr>
          <a:xfrm>
            <a:off x="6280190" y="3903583"/>
            <a:ext cx="7556421" cy="1088708"/>
          </a:xfrm>
          <a:prstGeom prst="rect">
            <a:avLst/>
          </a:prstGeom>
          <a:noFill/>
          <a:ln/>
        </p:spPr>
        <p:txBody>
          <a:bodyPr wrap="square" rtlCol="0" anchor="t"/>
          <a:lstStyle/>
          <a:p>
            <a:pPr marL="0" indent="0">
              <a:lnSpc>
                <a:spcPts val="2858"/>
              </a:lnSpc>
              <a:buNone/>
            </a:pPr>
            <a:r>
              <a:rPr lang="en-US" sz="1786" dirty="0">
                <a:solidFill>
                  <a:srgbClr val="405449"/>
                </a:solidFill>
                <a:latin typeface="Nobile" pitchFamily="34" charset="0"/>
                <a:ea typeface="Nobile" pitchFamily="34" charset="-122"/>
                <a:cs typeface="Nobile" pitchFamily="34" charset="-120"/>
              </a:rPr>
              <a:t>Waste Not, Feed All aims to reduce food waste and feed stray animals by connecting restaurants with animal shelters and individuals who can provide food for strays.</a:t>
            </a:r>
            <a:endParaRPr lang="en-US" sz="1786" dirty="0"/>
          </a:p>
        </p:txBody>
      </p:sp>
      <p:sp>
        <p:nvSpPr>
          <p:cNvPr id="7" name="Shape 4"/>
          <p:cNvSpPr/>
          <p:nvPr/>
        </p:nvSpPr>
        <p:spPr>
          <a:xfrm>
            <a:off x="6280190" y="5264348"/>
            <a:ext cx="362903" cy="362903"/>
          </a:xfrm>
          <a:prstGeom prst="roundRect">
            <a:avLst>
              <a:gd name="adj" fmla="val 25194296"/>
            </a:avLst>
          </a:prstGeom>
          <a:noFill/>
          <a:ln w="7620">
            <a:solidFill>
              <a:srgbClr val="FFFFFF"/>
            </a:solidFill>
            <a:prstDash val="solid"/>
          </a:ln>
        </p:spPr>
      </p:sp>
      <p:pic>
        <p:nvPicPr>
          <p:cNvPr id="8" name="Picture 7">
            <a:extLst>
              <a:ext uri="{FF2B5EF4-FFF2-40B4-BE49-F238E27FC236}">
                <a16:creationId xmlns:a16="http://schemas.microsoft.com/office/drawing/2014/main" id="{073F9E51-3B88-C79F-1043-116EFC44E979}"/>
              </a:ext>
            </a:extLst>
          </p:cNvPr>
          <p:cNvPicPr>
            <a:picLocks noChangeAspect="1"/>
          </p:cNvPicPr>
          <p:nvPr/>
        </p:nvPicPr>
        <p:blipFill>
          <a:blip r:embed="rId4"/>
          <a:stretch>
            <a:fillRect/>
          </a:stretch>
        </p:blipFill>
        <p:spPr>
          <a:xfrm>
            <a:off x="13478710" y="7095548"/>
            <a:ext cx="951288" cy="993640"/>
          </a:xfrm>
          <a:prstGeom prst="rect">
            <a:avLst/>
          </a:prstGeom>
        </p:spPr>
      </p:pic>
    </p:spTree>
    <p:extLst>
      <p:ext uri="{BB962C8B-B14F-4D97-AF65-F5344CB8AC3E}">
        <p14:creationId xmlns:p14="http://schemas.microsoft.com/office/powerpoint/2010/main" val="15015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0" y="0"/>
            <a:ext cx="14630400" cy="2806660"/>
          </a:xfrm>
          <a:prstGeom prst="rect">
            <a:avLst/>
          </a:prstGeom>
        </p:spPr>
      </p:pic>
      <p:sp>
        <p:nvSpPr>
          <p:cNvPr id="5" name="Text 2"/>
          <p:cNvSpPr/>
          <p:nvPr/>
        </p:nvSpPr>
        <p:spPr>
          <a:xfrm>
            <a:off x="785813" y="3426023"/>
            <a:ext cx="5899190" cy="701635"/>
          </a:xfrm>
          <a:prstGeom prst="rect">
            <a:avLst/>
          </a:prstGeom>
          <a:noFill/>
          <a:ln/>
        </p:spPr>
        <p:txBody>
          <a:bodyPr wrap="none" rtlCol="0" anchor="t"/>
          <a:lstStyle/>
          <a:p>
            <a:pPr marL="0" indent="0">
              <a:lnSpc>
                <a:spcPts val="5525"/>
              </a:lnSpc>
              <a:buNone/>
            </a:pPr>
            <a:r>
              <a:rPr lang="en-US" sz="4420" b="1" dirty="0">
                <a:solidFill>
                  <a:srgbClr val="3B4540"/>
                </a:solidFill>
                <a:latin typeface="Fraunces" pitchFamily="34" charset="0"/>
                <a:ea typeface="Fraunces" pitchFamily="34" charset="-122"/>
                <a:cs typeface="Fraunces" pitchFamily="34" charset="-120"/>
              </a:rPr>
              <a:t>Develop Project Idea</a:t>
            </a:r>
            <a:endParaRPr lang="en-US" sz="4420" dirty="0"/>
          </a:p>
        </p:txBody>
      </p:sp>
      <p:sp>
        <p:nvSpPr>
          <p:cNvPr id="6" name="Text 3"/>
          <p:cNvSpPr/>
          <p:nvPr/>
        </p:nvSpPr>
        <p:spPr>
          <a:xfrm>
            <a:off x="785813" y="4464367"/>
            <a:ext cx="13058775" cy="718423"/>
          </a:xfrm>
          <a:prstGeom prst="rect">
            <a:avLst/>
          </a:prstGeom>
          <a:noFill/>
          <a:ln/>
        </p:spPr>
        <p:txBody>
          <a:bodyPr wrap="square" rtlCol="0" anchor="t"/>
          <a:lstStyle/>
          <a:p>
            <a:pPr marL="0" indent="0">
              <a:lnSpc>
                <a:spcPts val="2829"/>
              </a:lnSpc>
              <a:buNone/>
            </a:pPr>
            <a:r>
              <a:rPr lang="en-US" sz="1768" dirty="0">
                <a:solidFill>
                  <a:srgbClr val="405449"/>
                </a:solidFill>
                <a:latin typeface="Nobile" pitchFamily="34" charset="0"/>
                <a:ea typeface="Nobile" pitchFamily="34" charset="-122"/>
                <a:cs typeface="Nobile" pitchFamily="34" charset="-120"/>
              </a:rPr>
              <a:t>The project idea is to create a platform that connects restaurants with animal shelters and individuals who can provide food for stray animals. This would help reduce food waste and ensure that stray animals have access to nutritious food.</a:t>
            </a:r>
            <a:endParaRPr lang="en-US" sz="1768" dirty="0"/>
          </a:p>
        </p:txBody>
      </p:sp>
      <p:sp>
        <p:nvSpPr>
          <p:cNvPr id="7" name="Shape 4"/>
          <p:cNvSpPr/>
          <p:nvPr/>
        </p:nvSpPr>
        <p:spPr>
          <a:xfrm>
            <a:off x="785813" y="5687854"/>
            <a:ext cx="505182" cy="505182"/>
          </a:xfrm>
          <a:prstGeom prst="roundRect">
            <a:avLst>
              <a:gd name="adj" fmla="val 40003"/>
            </a:avLst>
          </a:prstGeom>
          <a:solidFill>
            <a:srgbClr val="E8F3E8"/>
          </a:solidFill>
          <a:ln/>
        </p:spPr>
      </p:sp>
      <p:sp>
        <p:nvSpPr>
          <p:cNvPr id="8" name="Text 5"/>
          <p:cNvSpPr/>
          <p:nvPr/>
        </p:nvSpPr>
        <p:spPr>
          <a:xfrm>
            <a:off x="954286" y="5772031"/>
            <a:ext cx="168116" cy="336828"/>
          </a:xfrm>
          <a:prstGeom prst="rect">
            <a:avLst/>
          </a:prstGeom>
          <a:noFill/>
          <a:ln/>
        </p:spPr>
        <p:txBody>
          <a:bodyPr wrap="none" rtlCol="0" anchor="t"/>
          <a:lstStyle/>
          <a:p>
            <a:pPr marL="0" indent="0" algn="ctr">
              <a:lnSpc>
                <a:spcPts val="2652"/>
              </a:lnSpc>
              <a:buNone/>
            </a:pPr>
            <a:r>
              <a:rPr lang="en-US" sz="2652" b="1" dirty="0">
                <a:solidFill>
                  <a:srgbClr val="405449"/>
                </a:solidFill>
                <a:latin typeface="Fraunces" pitchFamily="34" charset="0"/>
                <a:ea typeface="Fraunces" pitchFamily="34" charset="-122"/>
                <a:cs typeface="Fraunces" pitchFamily="34" charset="-120"/>
              </a:rPr>
              <a:t>1</a:t>
            </a:r>
            <a:endParaRPr lang="en-US" sz="2652" dirty="0"/>
          </a:p>
        </p:txBody>
      </p:sp>
      <p:sp>
        <p:nvSpPr>
          <p:cNvPr id="9" name="Text 6"/>
          <p:cNvSpPr/>
          <p:nvPr/>
        </p:nvSpPr>
        <p:spPr>
          <a:xfrm>
            <a:off x="1515428" y="5687854"/>
            <a:ext cx="2806660" cy="350758"/>
          </a:xfrm>
          <a:prstGeom prst="rect">
            <a:avLst/>
          </a:prstGeom>
          <a:noFill/>
          <a:ln/>
        </p:spPr>
        <p:txBody>
          <a:bodyPr wrap="none" rtlCol="0" anchor="t"/>
          <a:lstStyle/>
          <a:p>
            <a:pPr marL="0" indent="0">
              <a:lnSpc>
                <a:spcPts val="2763"/>
              </a:lnSpc>
              <a:buNone/>
            </a:pPr>
            <a:r>
              <a:rPr lang="en-US" sz="2210" b="1" dirty="0">
                <a:solidFill>
                  <a:srgbClr val="405449"/>
                </a:solidFill>
                <a:latin typeface="Fraunces" pitchFamily="34" charset="0"/>
                <a:ea typeface="Fraunces" pitchFamily="34" charset="-122"/>
                <a:cs typeface="Fraunces" pitchFamily="34" charset="-120"/>
              </a:rPr>
              <a:t>Restaurant Waste</a:t>
            </a:r>
            <a:endParaRPr lang="en-US" sz="2210" dirty="0"/>
          </a:p>
        </p:txBody>
      </p:sp>
      <p:sp>
        <p:nvSpPr>
          <p:cNvPr id="10" name="Text 7"/>
          <p:cNvSpPr/>
          <p:nvPr/>
        </p:nvSpPr>
        <p:spPr>
          <a:xfrm>
            <a:off x="1515428" y="6173272"/>
            <a:ext cx="3473648" cy="1077635"/>
          </a:xfrm>
          <a:prstGeom prst="rect">
            <a:avLst/>
          </a:prstGeom>
          <a:noFill/>
          <a:ln/>
        </p:spPr>
        <p:txBody>
          <a:bodyPr wrap="square" rtlCol="0" anchor="t"/>
          <a:lstStyle/>
          <a:p>
            <a:pPr marL="0" indent="0">
              <a:lnSpc>
                <a:spcPts val="2829"/>
              </a:lnSpc>
              <a:buNone/>
            </a:pPr>
            <a:r>
              <a:rPr lang="en-US" sz="1768" dirty="0">
                <a:solidFill>
                  <a:srgbClr val="405449"/>
                </a:solidFill>
                <a:latin typeface="Nobile" pitchFamily="34" charset="0"/>
                <a:ea typeface="Nobile" pitchFamily="34" charset="-122"/>
                <a:cs typeface="Nobile" pitchFamily="34" charset="-120"/>
              </a:rPr>
              <a:t>Restaurants often have a significant amount of leftover food that they discard.</a:t>
            </a:r>
            <a:endParaRPr lang="en-US" sz="1768" dirty="0"/>
          </a:p>
        </p:txBody>
      </p:sp>
      <p:sp>
        <p:nvSpPr>
          <p:cNvPr id="11" name="Shape 8"/>
          <p:cNvSpPr/>
          <p:nvPr/>
        </p:nvSpPr>
        <p:spPr>
          <a:xfrm>
            <a:off x="5213509" y="5687854"/>
            <a:ext cx="505182" cy="505182"/>
          </a:xfrm>
          <a:prstGeom prst="roundRect">
            <a:avLst>
              <a:gd name="adj" fmla="val 40003"/>
            </a:avLst>
          </a:prstGeom>
          <a:solidFill>
            <a:srgbClr val="E8F3E8"/>
          </a:solidFill>
          <a:ln/>
        </p:spPr>
      </p:sp>
      <p:sp>
        <p:nvSpPr>
          <p:cNvPr id="12" name="Text 9"/>
          <p:cNvSpPr/>
          <p:nvPr/>
        </p:nvSpPr>
        <p:spPr>
          <a:xfrm>
            <a:off x="5356027" y="5772031"/>
            <a:ext cx="220147" cy="336828"/>
          </a:xfrm>
          <a:prstGeom prst="rect">
            <a:avLst/>
          </a:prstGeom>
          <a:noFill/>
          <a:ln/>
        </p:spPr>
        <p:txBody>
          <a:bodyPr wrap="none" rtlCol="0" anchor="t"/>
          <a:lstStyle/>
          <a:p>
            <a:pPr marL="0" indent="0" algn="ctr">
              <a:lnSpc>
                <a:spcPts val="2652"/>
              </a:lnSpc>
              <a:buNone/>
            </a:pPr>
            <a:r>
              <a:rPr lang="en-US" sz="2652" b="1" dirty="0">
                <a:solidFill>
                  <a:srgbClr val="405449"/>
                </a:solidFill>
                <a:latin typeface="Fraunces" pitchFamily="34" charset="0"/>
                <a:ea typeface="Fraunces" pitchFamily="34" charset="-122"/>
                <a:cs typeface="Fraunces" pitchFamily="34" charset="-120"/>
              </a:rPr>
              <a:t>2</a:t>
            </a:r>
            <a:endParaRPr lang="en-US" sz="2652" dirty="0"/>
          </a:p>
        </p:txBody>
      </p:sp>
      <p:sp>
        <p:nvSpPr>
          <p:cNvPr id="13" name="Text 10"/>
          <p:cNvSpPr/>
          <p:nvPr/>
        </p:nvSpPr>
        <p:spPr>
          <a:xfrm>
            <a:off x="5943124" y="5687854"/>
            <a:ext cx="2806660" cy="350758"/>
          </a:xfrm>
          <a:prstGeom prst="rect">
            <a:avLst/>
          </a:prstGeom>
          <a:noFill/>
          <a:ln/>
        </p:spPr>
        <p:txBody>
          <a:bodyPr wrap="none" rtlCol="0" anchor="t"/>
          <a:lstStyle/>
          <a:p>
            <a:pPr marL="0" indent="0">
              <a:lnSpc>
                <a:spcPts val="2763"/>
              </a:lnSpc>
              <a:buNone/>
            </a:pPr>
            <a:r>
              <a:rPr lang="en-US" sz="2210" b="1" dirty="0">
                <a:solidFill>
                  <a:srgbClr val="405449"/>
                </a:solidFill>
                <a:latin typeface="Fraunces" pitchFamily="34" charset="0"/>
                <a:ea typeface="Fraunces" pitchFamily="34" charset="-122"/>
                <a:cs typeface="Fraunces" pitchFamily="34" charset="-120"/>
              </a:rPr>
              <a:t>Animal Shelters</a:t>
            </a:r>
            <a:endParaRPr lang="en-US" sz="2210" dirty="0"/>
          </a:p>
        </p:txBody>
      </p:sp>
      <p:sp>
        <p:nvSpPr>
          <p:cNvPr id="14" name="Text 11"/>
          <p:cNvSpPr/>
          <p:nvPr/>
        </p:nvSpPr>
        <p:spPr>
          <a:xfrm>
            <a:off x="5943124" y="6173272"/>
            <a:ext cx="3473648" cy="1436846"/>
          </a:xfrm>
          <a:prstGeom prst="rect">
            <a:avLst/>
          </a:prstGeom>
          <a:noFill/>
          <a:ln/>
        </p:spPr>
        <p:txBody>
          <a:bodyPr wrap="square" rtlCol="0" anchor="t"/>
          <a:lstStyle/>
          <a:p>
            <a:pPr marL="0" indent="0">
              <a:lnSpc>
                <a:spcPts val="2829"/>
              </a:lnSpc>
              <a:buNone/>
            </a:pPr>
            <a:r>
              <a:rPr lang="en-US" sz="1768" dirty="0">
                <a:solidFill>
                  <a:srgbClr val="405449"/>
                </a:solidFill>
                <a:latin typeface="Nobile" pitchFamily="34" charset="0"/>
                <a:ea typeface="Nobile" pitchFamily="34" charset="-122"/>
                <a:cs typeface="Nobile" pitchFamily="34" charset="-120"/>
              </a:rPr>
              <a:t>Animal shelters need to provide food for the animals in their care, and they can sometimes struggle to meet their needs.</a:t>
            </a:r>
            <a:endParaRPr lang="en-US" sz="1768" dirty="0"/>
          </a:p>
        </p:txBody>
      </p:sp>
      <p:sp>
        <p:nvSpPr>
          <p:cNvPr id="15" name="Shape 12"/>
          <p:cNvSpPr/>
          <p:nvPr/>
        </p:nvSpPr>
        <p:spPr>
          <a:xfrm>
            <a:off x="9641205" y="5687854"/>
            <a:ext cx="505182" cy="505182"/>
          </a:xfrm>
          <a:prstGeom prst="roundRect">
            <a:avLst>
              <a:gd name="adj" fmla="val 40003"/>
            </a:avLst>
          </a:prstGeom>
          <a:solidFill>
            <a:srgbClr val="E8F3E8"/>
          </a:solidFill>
          <a:ln/>
        </p:spPr>
      </p:sp>
      <p:sp>
        <p:nvSpPr>
          <p:cNvPr id="16" name="Text 13"/>
          <p:cNvSpPr/>
          <p:nvPr/>
        </p:nvSpPr>
        <p:spPr>
          <a:xfrm>
            <a:off x="9792057" y="5772031"/>
            <a:ext cx="203478" cy="336828"/>
          </a:xfrm>
          <a:prstGeom prst="rect">
            <a:avLst/>
          </a:prstGeom>
          <a:noFill/>
          <a:ln/>
        </p:spPr>
        <p:txBody>
          <a:bodyPr wrap="none" rtlCol="0" anchor="t"/>
          <a:lstStyle/>
          <a:p>
            <a:pPr marL="0" indent="0" algn="ctr">
              <a:lnSpc>
                <a:spcPts val="2652"/>
              </a:lnSpc>
              <a:buNone/>
            </a:pPr>
            <a:r>
              <a:rPr lang="en-US" sz="2652" b="1" dirty="0">
                <a:solidFill>
                  <a:srgbClr val="405449"/>
                </a:solidFill>
                <a:latin typeface="Fraunces" pitchFamily="34" charset="0"/>
                <a:ea typeface="Fraunces" pitchFamily="34" charset="-122"/>
                <a:cs typeface="Fraunces" pitchFamily="34" charset="-120"/>
              </a:rPr>
              <a:t>3</a:t>
            </a:r>
            <a:endParaRPr lang="en-US" sz="2652" dirty="0"/>
          </a:p>
        </p:txBody>
      </p:sp>
      <p:sp>
        <p:nvSpPr>
          <p:cNvPr id="17" name="Text 14"/>
          <p:cNvSpPr/>
          <p:nvPr/>
        </p:nvSpPr>
        <p:spPr>
          <a:xfrm>
            <a:off x="10370820" y="5687854"/>
            <a:ext cx="2806660" cy="350758"/>
          </a:xfrm>
          <a:prstGeom prst="rect">
            <a:avLst/>
          </a:prstGeom>
          <a:noFill/>
          <a:ln/>
        </p:spPr>
        <p:txBody>
          <a:bodyPr wrap="none" rtlCol="0" anchor="t"/>
          <a:lstStyle/>
          <a:p>
            <a:pPr marL="0" indent="0">
              <a:lnSpc>
                <a:spcPts val="2763"/>
              </a:lnSpc>
              <a:buNone/>
            </a:pPr>
            <a:r>
              <a:rPr lang="en-US" sz="2210" b="1" dirty="0">
                <a:solidFill>
                  <a:srgbClr val="405449"/>
                </a:solidFill>
                <a:latin typeface="Fraunces" pitchFamily="34" charset="0"/>
                <a:ea typeface="Fraunces" pitchFamily="34" charset="-122"/>
                <a:cs typeface="Fraunces" pitchFamily="34" charset="-120"/>
              </a:rPr>
              <a:t>Stray Animals</a:t>
            </a:r>
            <a:endParaRPr lang="en-US" sz="2210" dirty="0"/>
          </a:p>
        </p:txBody>
      </p:sp>
      <p:sp>
        <p:nvSpPr>
          <p:cNvPr id="18" name="Text 15"/>
          <p:cNvSpPr/>
          <p:nvPr/>
        </p:nvSpPr>
        <p:spPr>
          <a:xfrm>
            <a:off x="10370820" y="6173272"/>
            <a:ext cx="3473648" cy="1436846"/>
          </a:xfrm>
          <a:prstGeom prst="rect">
            <a:avLst/>
          </a:prstGeom>
          <a:noFill/>
          <a:ln/>
        </p:spPr>
        <p:txBody>
          <a:bodyPr wrap="square" rtlCol="0" anchor="t"/>
          <a:lstStyle/>
          <a:p>
            <a:pPr marL="0" indent="0">
              <a:lnSpc>
                <a:spcPts val="2829"/>
              </a:lnSpc>
              <a:buNone/>
            </a:pPr>
            <a:r>
              <a:rPr lang="en-US" sz="1768" dirty="0">
                <a:solidFill>
                  <a:srgbClr val="405449"/>
                </a:solidFill>
                <a:latin typeface="Nobile" pitchFamily="34" charset="0"/>
                <a:ea typeface="Nobile" pitchFamily="34" charset="-122"/>
                <a:cs typeface="Nobile" pitchFamily="34" charset="-120"/>
              </a:rPr>
              <a:t>Stray animals often lack access to regular food sources, and they can face health issues as a result.</a:t>
            </a:r>
            <a:endParaRPr lang="en-US" sz="1768" dirty="0"/>
          </a:p>
        </p:txBody>
      </p:sp>
      <p:pic>
        <p:nvPicPr>
          <p:cNvPr id="20" name="Picture 19">
            <a:extLst>
              <a:ext uri="{FF2B5EF4-FFF2-40B4-BE49-F238E27FC236}">
                <a16:creationId xmlns:a16="http://schemas.microsoft.com/office/drawing/2014/main" id="{E9A81901-328B-EB86-5957-4BFE4FE6AB46}"/>
              </a:ext>
            </a:extLst>
          </p:cNvPr>
          <p:cNvPicPr>
            <a:picLocks noChangeAspect="1"/>
          </p:cNvPicPr>
          <p:nvPr/>
        </p:nvPicPr>
        <p:blipFill>
          <a:blip r:embed="rId4"/>
          <a:stretch>
            <a:fillRect/>
          </a:stretch>
        </p:blipFill>
        <p:spPr>
          <a:xfrm>
            <a:off x="13504014" y="7111002"/>
            <a:ext cx="955684" cy="9982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90324" y="699254"/>
            <a:ext cx="5852874" cy="616387"/>
          </a:xfrm>
          <a:prstGeom prst="rect">
            <a:avLst/>
          </a:prstGeom>
          <a:noFill/>
          <a:ln/>
        </p:spPr>
        <p:txBody>
          <a:bodyPr wrap="none" rtlCol="0" anchor="t"/>
          <a:lstStyle/>
          <a:p>
            <a:pPr marL="0" indent="0">
              <a:lnSpc>
                <a:spcPts val="4853"/>
              </a:lnSpc>
              <a:buNone/>
            </a:pPr>
            <a:r>
              <a:rPr lang="en-US" sz="3883" b="1" dirty="0">
                <a:solidFill>
                  <a:srgbClr val="3B4540"/>
                </a:solidFill>
                <a:latin typeface="Fraunces" pitchFamily="34" charset="0"/>
                <a:ea typeface="Fraunces" pitchFamily="34" charset="-122"/>
                <a:cs typeface="Fraunces" pitchFamily="34" charset="-120"/>
              </a:rPr>
              <a:t>Set Goals and Measures</a:t>
            </a:r>
            <a:endParaRPr lang="en-US" sz="3883" dirty="0"/>
          </a:p>
        </p:txBody>
      </p:sp>
      <p:sp>
        <p:nvSpPr>
          <p:cNvPr id="6" name="Text 3"/>
          <p:cNvSpPr/>
          <p:nvPr/>
        </p:nvSpPr>
        <p:spPr>
          <a:xfrm>
            <a:off x="690324" y="1611392"/>
            <a:ext cx="7763351" cy="946904"/>
          </a:xfrm>
          <a:prstGeom prst="rect">
            <a:avLst/>
          </a:prstGeom>
          <a:noFill/>
          <a:ln/>
        </p:spPr>
        <p:txBody>
          <a:bodyPr wrap="square" rtlCol="0" anchor="t"/>
          <a:lstStyle/>
          <a:p>
            <a:pPr marL="0" indent="0">
              <a:lnSpc>
                <a:spcPts val="2485"/>
              </a:lnSpc>
              <a:buNone/>
            </a:pPr>
            <a:r>
              <a:rPr lang="en-US" sz="1553" dirty="0">
                <a:solidFill>
                  <a:srgbClr val="405449"/>
                </a:solidFill>
                <a:latin typeface="Nobile" pitchFamily="34" charset="0"/>
                <a:ea typeface="Nobile" pitchFamily="34" charset="-122"/>
                <a:cs typeface="Nobile" pitchFamily="34" charset="-120"/>
              </a:rPr>
              <a:t>The project aims to reduce food waste by 50% in the target area. The project also aims to increase the number of stray animals fed by 20% within the first year of implementation.</a:t>
            </a:r>
            <a:endParaRPr lang="en-US" sz="1553" dirty="0"/>
          </a:p>
        </p:txBody>
      </p:sp>
      <p:sp>
        <p:nvSpPr>
          <p:cNvPr id="7" name="Shape 4"/>
          <p:cNvSpPr/>
          <p:nvPr/>
        </p:nvSpPr>
        <p:spPr>
          <a:xfrm>
            <a:off x="974646" y="2780109"/>
            <a:ext cx="22860" cy="4750237"/>
          </a:xfrm>
          <a:prstGeom prst="roundRect">
            <a:avLst>
              <a:gd name="adj" fmla="val 776540"/>
            </a:avLst>
          </a:prstGeom>
          <a:solidFill>
            <a:srgbClr val="CED9CE"/>
          </a:solidFill>
          <a:ln/>
        </p:spPr>
      </p:sp>
      <p:sp>
        <p:nvSpPr>
          <p:cNvPr id="8" name="Shape 5"/>
          <p:cNvSpPr/>
          <p:nvPr/>
        </p:nvSpPr>
        <p:spPr>
          <a:xfrm>
            <a:off x="1185089" y="3212306"/>
            <a:ext cx="690324" cy="22860"/>
          </a:xfrm>
          <a:prstGeom prst="roundRect">
            <a:avLst>
              <a:gd name="adj" fmla="val 776540"/>
            </a:avLst>
          </a:prstGeom>
          <a:solidFill>
            <a:srgbClr val="CED9CE"/>
          </a:solidFill>
          <a:ln/>
        </p:spPr>
      </p:sp>
      <p:sp>
        <p:nvSpPr>
          <p:cNvPr id="9" name="Shape 6"/>
          <p:cNvSpPr/>
          <p:nvPr/>
        </p:nvSpPr>
        <p:spPr>
          <a:xfrm>
            <a:off x="764203" y="3001923"/>
            <a:ext cx="443746" cy="443746"/>
          </a:xfrm>
          <a:prstGeom prst="roundRect">
            <a:avLst>
              <a:gd name="adj" fmla="val 40004"/>
            </a:avLst>
          </a:prstGeom>
          <a:solidFill>
            <a:srgbClr val="E8F3E8"/>
          </a:solidFill>
          <a:ln/>
        </p:spPr>
      </p:sp>
      <p:sp>
        <p:nvSpPr>
          <p:cNvPr id="10" name="Text 7"/>
          <p:cNvSpPr/>
          <p:nvPr/>
        </p:nvSpPr>
        <p:spPr>
          <a:xfrm>
            <a:off x="912197" y="3075861"/>
            <a:ext cx="147637" cy="295870"/>
          </a:xfrm>
          <a:prstGeom prst="rect">
            <a:avLst/>
          </a:prstGeom>
          <a:noFill/>
          <a:ln/>
        </p:spPr>
        <p:txBody>
          <a:bodyPr wrap="none" rtlCol="0" anchor="t"/>
          <a:lstStyle/>
          <a:p>
            <a:pPr marL="0" indent="0" algn="ctr">
              <a:lnSpc>
                <a:spcPts val="2330"/>
              </a:lnSpc>
              <a:buNone/>
            </a:pPr>
            <a:r>
              <a:rPr lang="en-US" sz="2330" b="1" dirty="0">
                <a:solidFill>
                  <a:srgbClr val="405449"/>
                </a:solidFill>
                <a:latin typeface="Fraunces" pitchFamily="34" charset="0"/>
                <a:ea typeface="Fraunces" pitchFamily="34" charset="-122"/>
                <a:cs typeface="Fraunces" pitchFamily="34" charset="-120"/>
              </a:rPr>
              <a:t>1</a:t>
            </a:r>
            <a:endParaRPr lang="en-US" sz="2330" dirty="0"/>
          </a:p>
        </p:txBody>
      </p:sp>
      <p:sp>
        <p:nvSpPr>
          <p:cNvPr id="11" name="Text 8"/>
          <p:cNvSpPr/>
          <p:nvPr/>
        </p:nvSpPr>
        <p:spPr>
          <a:xfrm>
            <a:off x="2070854" y="2977277"/>
            <a:ext cx="2465427" cy="308134"/>
          </a:xfrm>
          <a:prstGeom prst="rect">
            <a:avLst/>
          </a:prstGeom>
          <a:noFill/>
          <a:ln/>
        </p:spPr>
        <p:txBody>
          <a:bodyPr wrap="none" rtlCol="0" anchor="t"/>
          <a:lstStyle/>
          <a:p>
            <a:pPr marL="0" indent="0" algn="l">
              <a:lnSpc>
                <a:spcPts val="2427"/>
              </a:lnSpc>
              <a:buNone/>
            </a:pPr>
            <a:r>
              <a:rPr lang="en-US" sz="1941" b="1" dirty="0">
                <a:solidFill>
                  <a:srgbClr val="405449"/>
                </a:solidFill>
                <a:latin typeface="Fraunces" pitchFamily="34" charset="0"/>
                <a:ea typeface="Fraunces" pitchFamily="34" charset="-122"/>
                <a:cs typeface="Fraunces" pitchFamily="34" charset="-120"/>
              </a:rPr>
              <a:t>Phase 1: Awareness</a:t>
            </a:r>
            <a:endParaRPr lang="en-US" sz="1941" dirty="0"/>
          </a:p>
        </p:txBody>
      </p:sp>
      <p:sp>
        <p:nvSpPr>
          <p:cNvPr id="12" name="Text 9"/>
          <p:cNvSpPr/>
          <p:nvPr/>
        </p:nvSpPr>
        <p:spPr>
          <a:xfrm>
            <a:off x="2070854" y="3403640"/>
            <a:ext cx="6382822" cy="631269"/>
          </a:xfrm>
          <a:prstGeom prst="rect">
            <a:avLst/>
          </a:prstGeom>
          <a:noFill/>
          <a:ln/>
        </p:spPr>
        <p:txBody>
          <a:bodyPr wrap="square" rtlCol="0" anchor="t"/>
          <a:lstStyle/>
          <a:p>
            <a:pPr marL="0" indent="0" algn="l">
              <a:lnSpc>
                <a:spcPts val="2485"/>
              </a:lnSpc>
              <a:buNone/>
            </a:pPr>
            <a:r>
              <a:rPr lang="en-US" sz="1553" dirty="0">
                <a:solidFill>
                  <a:srgbClr val="405449"/>
                </a:solidFill>
                <a:latin typeface="Nobile" pitchFamily="34" charset="0"/>
                <a:ea typeface="Nobile" pitchFamily="34" charset="-122"/>
                <a:cs typeface="Nobile" pitchFamily="34" charset="-120"/>
              </a:rPr>
              <a:t>Educate restaurants and community members about food waste and the benefits of feeding stray animals.</a:t>
            </a:r>
            <a:endParaRPr lang="en-US" sz="1553" dirty="0"/>
          </a:p>
        </p:txBody>
      </p:sp>
      <p:sp>
        <p:nvSpPr>
          <p:cNvPr id="13" name="Shape 10"/>
          <p:cNvSpPr/>
          <p:nvPr/>
        </p:nvSpPr>
        <p:spPr>
          <a:xfrm>
            <a:off x="1185089" y="4861441"/>
            <a:ext cx="690324" cy="22860"/>
          </a:xfrm>
          <a:prstGeom prst="roundRect">
            <a:avLst>
              <a:gd name="adj" fmla="val 776540"/>
            </a:avLst>
          </a:prstGeom>
          <a:solidFill>
            <a:srgbClr val="CED9CE"/>
          </a:solidFill>
          <a:ln/>
        </p:spPr>
      </p:sp>
      <p:sp>
        <p:nvSpPr>
          <p:cNvPr id="14" name="Shape 11"/>
          <p:cNvSpPr/>
          <p:nvPr/>
        </p:nvSpPr>
        <p:spPr>
          <a:xfrm>
            <a:off x="764203" y="4651058"/>
            <a:ext cx="443746" cy="443746"/>
          </a:xfrm>
          <a:prstGeom prst="roundRect">
            <a:avLst>
              <a:gd name="adj" fmla="val 40004"/>
            </a:avLst>
          </a:prstGeom>
          <a:solidFill>
            <a:srgbClr val="E8F3E8"/>
          </a:solidFill>
          <a:ln/>
        </p:spPr>
      </p:sp>
      <p:sp>
        <p:nvSpPr>
          <p:cNvPr id="15" name="Text 12"/>
          <p:cNvSpPr/>
          <p:nvPr/>
        </p:nvSpPr>
        <p:spPr>
          <a:xfrm>
            <a:off x="889337" y="4724995"/>
            <a:ext cx="193358" cy="295870"/>
          </a:xfrm>
          <a:prstGeom prst="rect">
            <a:avLst/>
          </a:prstGeom>
          <a:noFill/>
          <a:ln/>
        </p:spPr>
        <p:txBody>
          <a:bodyPr wrap="none" rtlCol="0" anchor="t"/>
          <a:lstStyle/>
          <a:p>
            <a:pPr marL="0" indent="0" algn="ctr">
              <a:lnSpc>
                <a:spcPts val="2330"/>
              </a:lnSpc>
              <a:buNone/>
            </a:pPr>
            <a:r>
              <a:rPr lang="en-US" sz="2330" b="1" dirty="0">
                <a:solidFill>
                  <a:srgbClr val="405449"/>
                </a:solidFill>
                <a:latin typeface="Fraunces" pitchFamily="34" charset="0"/>
                <a:ea typeface="Fraunces" pitchFamily="34" charset="-122"/>
                <a:cs typeface="Fraunces" pitchFamily="34" charset="-120"/>
              </a:rPr>
              <a:t>2</a:t>
            </a:r>
            <a:endParaRPr lang="en-US" sz="2330" dirty="0"/>
          </a:p>
        </p:txBody>
      </p:sp>
      <p:sp>
        <p:nvSpPr>
          <p:cNvPr id="16" name="Text 13"/>
          <p:cNvSpPr/>
          <p:nvPr/>
        </p:nvSpPr>
        <p:spPr>
          <a:xfrm>
            <a:off x="2070854" y="4626412"/>
            <a:ext cx="2536388" cy="308134"/>
          </a:xfrm>
          <a:prstGeom prst="rect">
            <a:avLst/>
          </a:prstGeom>
          <a:noFill/>
          <a:ln/>
        </p:spPr>
        <p:txBody>
          <a:bodyPr wrap="none" rtlCol="0" anchor="t"/>
          <a:lstStyle/>
          <a:p>
            <a:pPr marL="0" indent="0" algn="l">
              <a:lnSpc>
                <a:spcPts val="2427"/>
              </a:lnSpc>
              <a:buNone/>
            </a:pPr>
            <a:r>
              <a:rPr lang="en-US" sz="1941" b="1" dirty="0">
                <a:solidFill>
                  <a:srgbClr val="405449"/>
                </a:solidFill>
                <a:latin typeface="Fraunces" pitchFamily="34" charset="0"/>
                <a:ea typeface="Fraunces" pitchFamily="34" charset="-122"/>
                <a:cs typeface="Fraunces" pitchFamily="34" charset="-120"/>
              </a:rPr>
              <a:t>Phase 2: Connection</a:t>
            </a:r>
            <a:endParaRPr lang="en-US" sz="1941" dirty="0"/>
          </a:p>
        </p:txBody>
      </p:sp>
      <p:sp>
        <p:nvSpPr>
          <p:cNvPr id="17" name="Text 14"/>
          <p:cNvSpPr/>
          <p:nvPr/>
        </p:nvSpPr>
        <p:spPr>
          <a:xfrm>
            <a:off x="2070854" y="5052774"/>
            <a:ext cx="6382822" cy="631269"/>
          </a:xfrm>
          <a:prstGeom prst="rect">
            <a:avLst/>
          </a:prstGeom>
          <a:noFill/>
          <a:ln/>
        </p:spPr>
        <p:txBody>
          <a:bodyPr wrap="square" rtlCol="0" anchor="t"/>
          <a:lstStyle/>
          <a:p>
            <a:pPr marL="0" indent="0" algn="l">
              <a:lnSpc>
                <a:spcPts val="2485"/>
              </a:lnSpc>
              <a:buNone/>
            </a:pPr>
            <a:r>
              <a:rPr lang="en-US" sz="1553" dirty="0">
                <a:solidFill>
                  <a:srgbClr val="405449"/>
                </a:solidFill>
                <a:latin typeface="Nobile" pitchFamily="34" charset="0"/>
                <a:ea typeface="Nobile" pitchFamily="34" charset="-122"/>
                <a:cs typeface="Nobile" pitchFamily="34" charset="-120"/>
              </a:rPr>
              <a:t>Connect restaurants with animal shelters and individuals who can provide food for stray animals.</a:t>
            </a:r>
            <a:endParaRPr lang="en-US" sz="1553" dirty="0"/>
          </a:p>
        </p:txBody>
      </p:sp>
      <p:sp>
        <p:nvSpPr>
          <p:cNvPr id="18" name="Shape 15"/>
          <p:cNvSpPr/>
          <p:nvPr/>
        </p:nvSpPr>
        <p:spPr>
          <a:xfrm>
            <a:off x="1185089" y="6510576"/>
            <a:ext cx="690324" cy="22860"/>
          </a:xfrm>
          <a:prstGeom prst="roundRect">
            <a:avLst>
              <a:gd name="adj" fmla="val 776540"/>
            </a:avLst>
          </a:prstGeom>
          <a:solidFill>
            <a:srgbClr val="CED9CE"/>
          </a:solidFill>
          <a:ln/>
        </p:spPr>
      </p:sp>
      <p:sp>
        <p:nvSpPr>
          <p:cNvPr id="19" name="Shape 16"/>
          <p:cNvSpPr/>
          <p:nvPr/>
        </p:nvSpPr>
        <p:spPr>
          <a:xfrm>
            <a:off x="764203" y="6300192"/>
            <a:ext cx="443746" cy="443746"/>
          </a:xfrm>
          <a:prstGeom prst="roundRect">
            <a:avLst>
              <a:gd name="adj" fmla="val 40004"/>
            </a:avLst>
          </a:prstGeom>
          <a:solidFill>
            <a:srgbClr val="E8F3E8"/>
          </a:solidFill>
          <a:ln/>
        </p:spPr>
      </p:sp>
      <p:sp>
        <p:nvSpPr>
          <p:cNvPr id="20" name="Text 17"/>
          <p:cNvSpPr/>
          <p:nvPr/>
        </p:nvSpPr>
        <p:spPr>
          <a:xfrm>
            <a:off x="896719" y="6374130"/>
            <a:ext cx="178713" cy="295870"/>
          </a:xfrm>
          <a:prstGeom prst="rect">
            <a:avLst/>
          </a:prstGeom>
          <a:noFill/>
          <a:ln/>
        </p:spPr>
        <p:txBody>
          <a:bodyPr wrap="none" rtlCol="0" anchor="t"/>
          <a:lstStyle/>
          <a:p>
            <a:pPr marL="0" indent="0" algn="ctr">
              <a:lnSpc>
                <a:spcPts val="2330"/>
              </a:lnSpc>
              <a:buNone/>
            </a:pPr>
            <a:r>
              <a:rPr lang="en-US" sz="2330" b="1" dirty="0">
                <a:solidFill>
                  <a:srgbClr val="405449"/>
                </a:solidFill>
                <a:latin typeface="Fraunces" pitchFamily="34" charset="0"/>
                <a:ea typeface="Fraunces" pitchFamily="34" charset="-122"/>
                <a:cs typeface="Fraunces" pitchFamily="34" charset="-120"/>
              </a:rPr>
              <a:t>3</a:t>
            </a:r>
            <a:endParaRPr lang="en-US" sz="2330" dirty="0"/>
          </a:p>
        </p:txBody>
      </p:sp>
      <p:sp>
        <p:nvSpPr>
          <p:cNvPr id="21" name="Text 18"/>
          <p:cNvSpPr/>
          <p:nvPr/>
        </p:nvSpPr>
        <p:spPr>
          <a:xfrm>
            <a:off x="2070854" y="6275546"/>
            <a:ext cx="2843332" cy="308134"/>
          </a:xfrm>
          <a:prstGeom prst="rect">
            <a:avLst/>
          </a:prstGeom>
          <a:noFill/>
          <a:ln/>
        </p:spPr>
        <p:txBody>
          <a:bodyPr wrap="none" rtlCol="0" anchor="t"/>
          <a:lstStyle/>
          <a:p>
            <a:pPr marL="0" indent="0" algn="l">
              <a:lnSpc>
                <a:spcPts val="2427"/>
              </a:lnSpc>
              <a:buNone/>
            </a:pPr>
            <a:r>
              <a:rPr lang="en-US" sz="1941" b="1" dirty="0">
                <a:solidFill>
                  <a:srgbClr val="405449"/>
                </a:solidFill>
                <a:latin typeface="Fraunces" pitchFamily="34" charset="0"/>
                <a:ea typeface="Fraunces" pitchFamily="34" charset="-122"/>
                <a:cs typeface="Fraunces" pitchFamily="34" charset="-120"/>
              </a:rPr>
              <a:t>Phase 3: Sustainability</a:t>
            </a:r>
            <a:endParaRPr lang="en-US" sz="1941" dirty="0"/>
          </a:p>
        </p:txBody>
      </p:sp>
      <p:sp>
        <p:nvSpPr>
          <p:cNvPr id="22" name="Text 19"/>
          <p:cNvSpPr/>
          <p:nvPr/>
        </p:nvSpPr>
        <p:spPr>
          <a:xfrm>
            <a:off x="2070854" y="6701909"/>
            <a:ext cx="6382822" cy="631269"/>
          </a:xfrm>
          <a:prstGeom prst="rect">
            <a:avLst/>
          </a:prstGeom>
          <a:noFill/>
          <a:ln/>
        </p:spPr>
        <p:txBody>
          <a:bodyPr wrap="square" rtlCol="0" anchor="t"/>
          <a:lstStyle/>
          <a:p>
            <a:pPr marL="0" indent="0" algn="l">
              <a:lnSpc>
                <a:spcPts val="2485"/>
              </a:lnSpc>
              <a:buNone/>
            </a:pPr>
            <a:r>
              <a:rPr lang="en-US" sz="1553" dirty="0">
                <a:solidFill>
                  <a:srgbClr val="405449"/>
                </a:solidFill>
                <a:latin typeface="Nobile" pitchFamily="34" charset="0"/>
                <a:ea typeface="Nobile" pitchFamily="34" charset="-122"/>
                <a:cs typeface="Nobile" pitchFamily="34" charset="-120"/>
              </a:rPr>
              <a:t>Develop a system to ensure the long-term sustainability of the project through partnerships and fundraising.</a:t>
            </a:r>
            <a:endParaRPr lang="en-US" sz="1553" dirty="0"/>
          </a:p>
        </p:txBody>
      </p:sp>
      <p:pic>
        <p:nvPicPr>
          <p:cNvPr id="24" name="Picture 23">
            <a:extLst>
              <a:ext uri="{FF2B5EF4-FFF2-40B4-BE49-F238E27FC236}">
                <a16:creationId xmlns:a16="http://schemas.microsoft.com/office/drawing/2014/main" id="{3C6EF55F-C792-BEEF-3147-4B3082B7CD90}"/>
              </a:ext>
            </a:extLst>
          </p:cNvPr>
          <p:cNvPicPr>
            <a:picLocks noChangeAspect="1"/>
          </p:cNvPicPr>
          <p:nvPr/>
        </p:nvPicPr>
        <p:blipFill>
          <a:blip r:embed="rId4"/>
          <a:stretch>
            <a:fillRect/>
          </a:stretch>
        </p:blipFill>
        <p:spPr>
          <a:xfrm>
            <a:off x="8075105" y="7095785"/>
            <a:ext cx="955684" cy="9982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
        <p:nvSpPr>
          <p:cNvPr id="4" name="Text 2"/>
          <p:cNvSpPr/>
          <p:nvPr/>
        </p:nvSpPr>
        <p:spPr>
          <a:xfrm>
            <a:off x="793790" y="1992749"/>
            <a:ext cx="5670590" cy="708779"/>
          </a:xfrm>
          <a:prstGeom prst="rect">
            <a:avLst/>
          </a:prstGeom>
          <a:noFill/>
          <a:ln/>
        </p:spPr>
        <p:txBody>
          <a:bodyPr wrap="none" rtlCol="0" anchor="t"/>
          <a:lstStyle/>
          <a:p>
            <a:pPr marL="0" indent="0">
              <a:lnSpc>
                <a:spcPts val="5581"/>
              </a:lnSpc>
              <a:buNone/>
            </a:pPr>
            <a:r>
              <a:rPr lang="en-US" sz="4465" b="1" dirty="0">
                <a:solidFill>
                  <a:srgbClr val="3B4540"/>
                </a:solidFill>
                <a:latin typeface="Fraunces" pitchFamily="34" charset="0"/>
                <a:ea typeface="Fraunces" pitchFamily="34" charset="-122"/>
                <a:cs typeface="Fraunces" pitchFamily="34" charset="-120"/>
              </a:rPr>
              <a:t>Research</a:t>
            </a:r>
            <a:endParaRPr lang="en-US" sz="4465" dirty="0"/>
          </a:p>
        </p:txBody>
      </p:sp>
      <p:sp>
        <p:nvSpPr>
          <p:cNvPr id="5" name="Text 3"/>
          <p:cNvSpPr/>
          <p:nvPr/>
        </p:nvSpPr>
        <p:spPr>
          <a:xfrm>
            <a:off x="793790" y="3155156"/>
            <a:ext cx="13042821" cy="362903"/>
          </a:xfrm>
          <a:prstGeom prst="rect">
            <a:avLst/>
          </a:prstGeom>
          <a:noFill/>
          <a:ln/>
        </p:spPr>
        <p:txBody>
          <a:bodyPr wrap="none" rtlCol="0" anchor="t"/>
          <a:lstStyle/>
          <a:p>
            <a:pPr marL="0" indent="0">
              <a:lnSpc>
                <a:spcPts val="2858"/>
              </a:lnSpc>
              <a:buNone/>
            </a:pPr>
            <a:r>
              <a:rPr lang="en-US" sz="1786" dirty="0">
                <a:solidFill>
                  <a:srgbClr val="405449"/>
                </a:solidFill>
                <a:latin typeface="Nobile" pitchFamily="34" charset="0"/>
                <a:ea typeface="Nobile" pitchFamily="34" charset="-122"/>
                <a:cs typeface="Nobile" pitchFamily="34" charset="-120"/>
              </a:rPr>
              <a:t>Research is crucial for understanding the current situation of food waste and stray animals in the target area.</a:t>
            </a:r>
            <a:endParaRPr lang="en-US" sz="1786" dirty="0"/>
          </a:p>
        </p:txBody>
      </p:sp>
      <p:sp>
        <p:nvSpPr>
          <p:cNvPr id="6" name="Text 4"/>
          <p:cNvSpPr/>
          <p:nvPr/>
        </p:nvSpPr>
        <p:spPr>
          <a:xfrm>
            <a:off x="793790" y="4000024"/>
            <a:ext cx="2835235" cy="354330"/>
          </a:xfrm>
          <a:prstGeom prst="rect">
            <a:avLst/>
          </a:prstGeom>
          <a:noFill/>
          <a:ln/>
        </p:spPr>
        <p:txBody>
          <a:bodyPr wrap="none" rtlCol="0" anchor="t"/>
          <a:lstStyle/>
          <a:p>
            <a:pPr marL="0" indent="0">
              <a:lnSpc>
                <a:spcPts val="2791"/>
              </a:lnSpc>
              <a:buNone/>
            </a:pPr>
            <a:r>
              <a:rPr lang="en-US" sz="2233" b="1" dirty="0">
                <a:solidFill>
                  <a:srgbClr val="3B4540"/>
                </a:solidFill>
                <a:latin typeface="Fraunces" pitchFamily="34" charset="0"/>
                <a:ea typeface="Fraunces" pitchFamily="34" charset="-122"/>
                <a:cs typeface="Fraunces" pitchFamily="34" charset="-120"/>
              </a:rPr>
              <a:t>Food Waste</a:t>
            </a:r>
            <a:endParaRPr lang="en-US" sz="2233" dirty="0"/>
          </a:p>
        </p:txBody>
      </p:sp>
      <p:sp>
        <p:nvSpPr>
          <p:cNvPr id="7" name="Text 5"/>
          <p:cNvSpPr/>
          <p:nvPr/>
        </p:nvSpPr>
        <p:spPr>
          <a:xfrm>
            <a:off x="793790" y="4581168"/>
            <a:ext cx="3978116" cy="1088708"/>
          </a:xfrm>
          <a:prstGeom prst="rect">
            <a:avLst/>
          </a:prstGeom>
          <a:noFill/>
          <a:ln/>
        </p:spPr>
        <p:txBody>
          <a:bodyPr wrap="square" rtlCol="0" anchor="t"/>
          <a:lstStyle/>
          <a:p>
            <a:pPr marL="0" indent="0">
              <a:lnSpc>
                <a:spcPts val="2858"/>
              </a:lnSpc>
              <a:buNone/>
            </a:pPr>
            <a:r>
              <a:rPr lang="en-US" sz="1786" dirty="0">
                <a:solidFill>
                  <a:srgbClr val="405449"/>
                </a:solidFill>
                <a:latin typeface="Nobile" pitchFamily="34" charset="0"/>
                <a:ea typeface="Nobile" pitchFamily="34" charset="-122"/>
                <a:cs typeface="Nobile" pitchFamily="34" charset="-120"/>
              </a:rPr>
              <a:t>Identify the types of food waste generated by restaurants and the challenges in redistributing it.</a:t>
            </a:r>
            <a:endParaRPr lang="en-US" sz="1786" dirty="0"/>
          </a:p>
        </p:txBody>
      </p:sp>
      <p:sp>
        <p:nvSpPr>
          <p:cNvPr id="8" name="Text 6"/>
          <p:cNvSpPr/>
          <p:nvPr/>
        </p:nvSpPr>
        <p:spPr>
          <a:xfrm>
            <a:off x="5332928" y="4000024"/>
            <a:ext cx="2835235" cy="354330"/>
          </a:xfrm>
          <a:prstGeom prst="rect">
            <a:avLst/>
          </a:prstGeom>
          <a:noFill/>
          <a:ln/>
        </p:spPr>
        <p:txBody>
          <a:bodyPr wrap="none" rtlCol="0" anchor="t"/>
          <a:lstStyle/>
          <a:p>
            <a:pPr marL="0" indent="0">
              <a:lnSpc>
                <a:spcPts val="2791"/>
              </a:lnSpc>
              <a:buNone/>
            </a:pPr>
            <a:r>
              <a:rPr lang="en-US" sz="2233" b="1" dirty="0">
                <a:solidFill>
                  <a:srgbClr val="3B4540"/>
                </a:solidFill>
                <a:latin typeface="Fraunces" pitchFamily="34" charset="0"/>
                <a:ea typeface="Fraunces" pitchFamily="34" charset="-122"/>
                <a:cs typeface="Fraunces" pitchFamily="34" charset="-120"/>
              </a:rPr>
              <a:t>Animal Shelters</a:t>
            </a:r>
            <a:endParaRPr lang="en-US" sz="2233" dirty="0"/>
          </a:p>
        </p:txBody>
      </p:sp>
      <p:sp>
        <p:nvSpPr>
          <p:cNvPr id="9" name="Text 7"/>
          <p:cNvSpPr/>
          <p:nvPr/>
        </p:nvSpPr>
        <p:spPr>
          <a:xfrm>
            <a:off x="5332928" y="4581168"/>
            <a:ext cx="3978116" cy="1451610"/>
          </a:xfrm>
          <a:prstGeom prst="rect">
            <a:avLst/>
          </a:prstGeom>
          <a:noFill/>
          <a:ln/>
        </p:spPr>
        <p:txBody>
          <a:bodyPr wrap="square" rtlCol="0" anchor="t"/>
          <a:lstStyle/>
          <a:p>
            <a:pPr marL="0" indent="0">
              <a:lnSpc>
                <a:spcPts val="2858"/>
              </a:lnSpc>
              <a:buNone/>
            </a:pPr>
            <a:r>
              <a:rPr lang="en-US" sz="1786" dirty="0">
                <a:solidFill>
                  <a:srgbClr val="405449"/>
                </a:solidFill>
                <a:latin typeface="Nobile" pitchFamily="34" charset="0"/>
                <a:ea typeface="Nobile" pitchFamily="34" charset="-122"/>
                <a:cs typeface="Nobile" pitchFamily="34" charset="-120"/>
              </a:rPr>
              <a:t>Identify local shelters and their needs, including the number of animals they care for and their food requirements.</a:t>
            </a:r>
            <a:endParaRPr lang="en-US" sz="1786" dirty="0"/>
          </a:p>
        </p:txBody>
      </p:sp>
      <p:sp>
        <p:nvSpPr>
          <p:cNvPr id="10" name="Text 8"/>
          <p:cNvSpPr/>
          <p:nvPr/>
        </p:nvSpPr>
        <p:spPr>
          <a:xfrm>
            <a:off x="9872067" y="4000024"/>
            <a:ext cx="2835235" cy="354330"/>
          </a:xfrm>
          <a:prstGeom prst="rect">
            <a:avLst/>
          </a:prstGeom>
          <a:noFill/>
          <a:ln/>
        </p:spPr>
        <p:txBody>
          <a:bodyPr wrap="none" rtlCol="0" anchor="t"/>
          <a:lstStyle/>
          <a:p>
            <a:pPr marL="0" indent="0">
              <a:lnSpc>
                <a:spcPts val="2791"/>
              </a:lnSpc>
              <a:buNone/>
            </a:pPr>
            <a:r>
              <a:rPr lang="en-US" sz="2233" b="1" dirty="0">
                <a:solidFill>
                  <a:srgbClr val="3B4540"/>
                </a:solidFill>
                <a:latin typeface="Fraunces" pitchFamily="34" charset="0"/>
                <a:ea typeface="Fraunces" pitchFamily="34" charset="-122"/>
                <a:cs typeface="Fraunces" pitchFamily="34" charset="-120"/>
              </a:rPr>
              <a:t>Stray Animals</a:t>
            </a:r>
            <a:endParaRPr lang="en-US" sz="2233" dirty="0"/>
          </a:p>
        </p:txBody>
      </p:sp>
      <p:sp>
        <p:nvSpPr>
          <p:cNvPr id="11" name="Text 9"/>
          <p:cNvSpPr/>
          <p:nvPr/>
        </p:nvSpPr>
        <p:spPr>
          <a:xfrm>
            <a:off x="9872067" y="4581168"/>
            <a:ext cx="3978116" cy="1088708"/>
          </a:xfrm>
          <a:prstGeom prst="rect">
            <a:avLst/>
          </a:prstGeom>
          <a:noFill/>
          <a:ln/>
        </p:spPr>
        <p:txBody>
          <a:bodyPr wrap="square" rtlCol="0" anchor="t"/>
          <a:lstStyle/>
          <a:p>
            <a:pPr marL="0" indent="0">
              <a:lnSpc>
                <a:spcPts val="2858"/>
              </a:lnSpc>
              <a:buNone/>
            </a:pPr>
            <a:r>
              <a:rPr lang="en-US" sz="1786" dirty="0">
                <a:solidFill>
                  <a:srgbClr val="405449"/>
                </a:solidFill>
                <a:latin typeface="Nobile" pitchFamily="34" charset="0"/>
                <a:ea typeface="Nobile" pitchFamily="34" charset="-122"/>
                <a:cs typeface="Nobile" pitchFamily="34" charset="-120"/>
              </a:rPr>
              <a:t>Assess the number of stray animals in the area and their access to food sources.</a:t>
            </a:r>
            <a:endParaRPr lang="en-US" sz="1786" dirty="0"/>
          </a:p>
        </p:txBody>
      </p:sp>
      <p:pic>
        <p:nvPicPr>
          <p:cNvPr id="13" name="Picture 12">
            <a:extLst>
              <a:ext uri="{FF2B5EF4-FFF2-40B4-BE49-F238E27FC236}">
                <a16:creationId xmlns:a16="http://schemas.microsoft.com/office/drawing/2014/main" id="{0D70B915-8B8D-6E36-DCAA-332BBCACDCCE}"/>
              </a:ext>
            </a:extLst>
          </p:cNvPr>
          <p:cNvPicPr>
            <a:picLocks noChangeAspect="1"/>
          </p:cNvPicPr>
          <p:nvPr/>
        </p:nvPicPr>
        <p:blipFill>
          <a:blip r:embed="rId3"/>
          <a:stretch>
            <a:fillRect/>
          </a:stretch>
        </p:blipFill>
        <p:spPr>
          <a:xfrm>
            <a:off x="13504014" y="7111002"/>
            <a:ext cx="955684" cy="998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txBody>
          <a:bodyPr/>
          <a:lstStyle/>
          <a:p>
            <a:endParaRPr lang="en-US" dirty="0"/>
          </a:p>
        </p:txBody>
      </p:sp>
      <p:pic>
        <p:nvPicPr>
          <p:cNvPr id="13" name="Picture 12">
            <a:extLst>
              <a:ext uri="{FF2B5EF4-FFF2-40B4-BE49-F238E27FC236}">
                <a16:creationId xmlns:a16="http://schemas.microsoft.com/office/drawing/2014/main" id="{0D70B915-8B8D-6E36-DCAA-332BBCACDCCE}"/>
              </a:ext>
            </a:extLst>
          </p:cNvPr>
          <p:cNvPicPr>
            <a:picLocks noChangeAspect="1"/>
          </p:cNvPicPr>
          <p:nvPr/>
        </p:nvPicPr>
        <p:blipFill>
          <a:blip r:embed="rId3"/>
          <a:stretch>
            <a:fillRect/>
          </a:stretch>
        </p:blipFill>
        <p:spPr>
          <a:xfrm>
            <a:off x="13504014" y="7111002"/>
            <a:ext cx="955684" cy="998231"/>
          </a:xfrm>
          <a:prstGeom prst="rect">
            <a:avLst/>
          </a:prstGeom>
        </p:spPr>
      </p:pic>
      <p:sp>
        <p:nvSpPr>
          <p:cNvPr id="14" name="Text 2">
            <a:extLst>
              <a:ext uri="{FF2B5EF4-FFF2-40B4-BE49-F238E27FC236}">
                <a16:creationId xmlns:a16="http://schemas.microsoft.com/office/drawing/2014/main" id="{850E2221-A242-7E7F-FE0E-BE219B9FB2C3}"/>
              </a:ext>
            </a:extLst>
          </p:cNvPr>
          <p:cNvSpPr/>
          <p:nvPr/>
        </p:nvSpPr>
        <p:spPr>
          <a:xfrm>
            <a:off x="2720469" y="349059"/>
            <a:ext cx="9189461" cy="1371468"/>
          </a:xfrm>
          <a:prstGeom prst="rect">
            <a:avLst/>
          </a:prstGeom>
          <a:noFill/>
          <a:ln/>
        </p:spPr>
        <p:txBody>
          <a:bodyPr wrap="none" rtlCol="0" anchor="t"/>
          <a:lstStyle/>
          <a:p>
            <a:pPr algn="ctr"/>
            <a:r>
              <a:rPr lang="en-US" sz="4000" b="1" dirty="0">
                <a:solidFill>
                  <a:schemeClr val="accent6">
                    <a:lumMod val="50000"/>
                  </a:schemeClr>
                </a:solidFill>
              </a:rPr>
              <a:t>Food Waste: </a:t>
            </a:r>
          </a:p>
          <a:p>
            <a:pPr algn="ctr"/>
            <a:r>
              <a:rPr lang="en-US" sz="4000" b="1" dirty="0">
                <a:solidFill>
                  <a:schemeClr val="accent6">
                    <a:lumMod val="50000"/>
                  </a:schemeClr>
                </a:solidFill>
              </a:rPr>
              <a:t>Shocking Figures and Impacts</a:t>
            </a:r>
          </a:p>
          <a:p>
            <a:pPr algn="ctr"/>
            <a:endParaRPr lang="en-US" sz="4000" b="1" dirty="0">
              <a:solidFill>
                <a:schemeClr val="accent6">
                  <a:lumMod val="50000"/>
                </a:schemeClr>
              </a:solidFill>
            </a:endParaRPr>
          </a:p>
        </p:txBody>
      </p:sp>
      <p:graphicFrame>
        <p:nvGraphicFramePr>
          <p:cNvPr id="20" name="Chart 19">
            <a:extLst>
              <a:ext uri="{FF2B5EF4-FFF2-40B4-BE49-F238E27FC236}">
                <a16:creationId xmlns:a16="http://schemas.microsoft.com/office/drawing/2014/main" id="{E8F84238-A838-CA72-FF96-2862B14CC24A}"/>
              </a:ext>
            </a:extLst>
          </p:cNvPr>
          <p:cNvGraphicFramePr/>
          <p:nvPr>
            <p:extLst>
              <p:ext uri="{D42A27DB-BD31-4B8C-83A1-F6EECF244321}">
                <p14:modId xmlns:p14="http://schemas.microsoft.com/office/powerpoint/2010/main" val="3754659582"/>
              </p:ext>
            </p:extLst>
          </p:nvPr>
        </p:nvGraphicFramePr>
        <p:xfrm>
          <a:off x="2438400" y="1634246"/>
          <a:ext cx="9753600" cy="57317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666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10407" y="1202769"/>
            <a:ext cx="4457224" cy="557213"/>
          </a:xfrm>
          <a:prstGeom prst="rect">
            <a:avLst/>
          </a:prstGeom>
          <a:noFill/>
          <a:ln/>
        </p:spPr>
        <p:txBody>
          <a:bodyPr wrap="none" rtlCol="0" anchor="t"/>
          <a:lstStyle/>
          <a:p>
            <a:pPr marL="0" indent="0">
              <a:lnSpc>
                <a:spcPts val="4387"/>
              </a:lnSpc>
              <a:buNone/>
            </a:pPr>
            <a:r>
              <a:rPr lang="en-US" sz="3510" b="1" dirty="0">
                <a:solidFill>
                  <a:srgbClr val="3B4540"/>
                </a:solidFill>
                <a:latin typeface="Fraunces" pitchFamily="34" charset="0"/>
                <a:ea typeface="Fraunces" pitchFamily="34" charset="-122"/>
                <a:cs typeface="Fraunces" pitchFamily="34" charset="-120"/>
              </a:rPr>
              <a:t>Feeding Stations</a:t>
            </a:r>
            <a:endParaRPr lang="en-US" sz="3510" dirty="0"/>
          </a:p>
        </p:txBody>
      </p:sp>
      <p:sp>
        <p:nvSpPr>
          <p:cNvPr id="6" name="Text 3"/>
          <p:cNvSpPr/>
          <p:nvPr/>
        </p:nvSpPr>
        <p:spPr>
          <a:xfrm>
            <a:off x="6110407" y="2027396"/>
            <a:ext cx="7895987" cy="570309"/>
          </a:xfrm>
          <a:prstGeom prst="rect">
            <a:avLst/>
          </a:prstGeom>
          <a:noFill/>
          <a:ln/>
        </p:spPr>
        <p:txBody>
          <a:bodyPr wrap="square" rtlCol="0" anchor="t"/>
          <a:lstStyle/>
          <a:p>
            <a:pPr marL="0" indent="0">
              <a:lnSpc>
                <a:spcPts val="2246"/>
              </a:lnSpc>
              <a:buNone/>
            </a:pPr>
            <a:r>
              <a:rPr lang="en-US" sz="1404" dirty="0">
                <a:solidFill>
                  <a:srgbClr val="405449"/>
                </a:solidFill>
                <a:latin typeface="Nobile" pitchFamily="34" charset="0"/>
                <a:ea typeface="Nobile" pitchFamily="34" charset="-122"/>
                <a:cs typeface="Nobile" pitchFamily="34" charset="-120"/>
              </a:rPr>
              <a:t>Feeding stations are designated locations where individuals can drop off leftover food from home, ensuring its safe and accessible for animals.</a:t>
            </a:r>
            <a:endParaRPr lang="en-US" sz="1404" dirty="0"/>
          </a:p>
        </p:txBody>
      </p:sp>
      <p:sp>
        <p:nvSpPr>
          <p:cNvPr id="7" name="Shape 4"/>
          <p:cNvSpPr/>
          <p:nvPr/>
        </p:nvSpPr>
        <p:spPr>
          <a:xfrm>
            <a:off x="6110407" y="2798207"/>
            <a:ext cx="3858935" cy="2452926"/>
          </a:xfrm>
          <a:prstGeom prst="roundRect">
            <a:avLst>
              <a:gd name="adj" fmla="val 6542"/>
            </a:avLst>
          </a:prstGeom>
          <a:solidFill>
            <a:srgbClr val="E8F3E8"/>
          </a:solidFill>
          <a:ln/>
        </p:spPr>
      </p:sp>
      <p:sp>
        <p:nvSpPr>
          <p:cNvPr id="8" name="Text 5"/>
          <p:cNvSpPr/>
          <p:nvPr/>
        </p:nvSpPr>
        <p:spPr>
          <a:xfrm>
            <a:off x="6288643" y="2976443"/>
            <a:ext cx="2228612" cy="278606"/>
          </a:xfrm>
          <a:prstGeom prst="rect">
            <a:avLst/>
          </a:prstGeom>
          <a:noFill/>
          <a:ln/>
        </p:spPr>
        <p:txBody>
          <a:bodyPr wrap="none" rtlCol="0" anchor="t"/>
          <a:lstStyle/>
          <a:p>
            <a:pPr marL="0" indent="0">
              <a:lnSpc>
                <a:spcPts val="2194"/>
              </a:lnSpc>
              <a:buNone/>
            </a:pPr>
            <a:r>
              <a:rPr lang="en-US" sz="1755" b="1" dirty="0">
                <a:solidFill>
                  <a:srgbClr val="405449"/>
                </a:solidFill>
                <a:latin typeface="Fraunces" pitchFamily="34" charset="0"/>
                <a:ea typeface="Fraunces" pitchFamily="34" charset="-122"/>
                <a:cs typeface="Fraunces" pitchFamily="34" charset="-120"/>
              </a:rPr>
              <a:t>Food Safety</a:t>
            </a:r>
            <a:endParaRPr lang="en-US" sz="1755" dirty="0"/>
          </a:p>
        </p:txBody>
      </p:sp>
      <p:sp>
        <p:nvSpPr>
          <p:cNvPr id="9" name="Text 6"/>
          <p:cNvSpPr/>
          <p:nvPr/>
        </p:nvSpPr>
        <p:spPr>
          <a:xfrm>
            <a:off x="6288643" y="3361968"/>
            <a:ext cx="3502462" cy="1425773"/>
          </a:xfrm>
          <a:prstGeom prst="rect">
            <a:avLst/>
          </a:prstGeom>
          <a:noFill/>
          <a:ln/>
        </p:spPr>
        <p:txBody>
          <a:bodyPr wrap="square" rtlCol="0" anchor="t"/>
          <a:lstStyle/>
          <a:p>
            <a:pPr marL="0" indent="0">
              <a:lnSpc>
                <a:spcPts val="2246"/>
              </a:lnSpc>
              <a:buNone/>
            </a:pPr>
            <a:r>
              <a:rPr lang="en-US" sz="1404" dirty="0">
                <a:solidFill>
                  <a:srgbClr val="405449"/>
                </a:solidFill>
                <a:latin typeface="Nobile" pitchFamily="34" charset="0"/>
                <a:ea typeface="Nobile" pitchFamily="34" charset="-122"/>
                <a:cs typeface="Nobile" pitchFamily="34" charset="-120"/>
              </a:rPr>
              <a:t>Food donated must be safe for consumption, with a focus on hygiene and freshness. Ensure all food is properly stored in a secure container, protecting it from rain, rodents, and contamination.</a:t>
            </a:r>
            <a:endParaRPr lang="en-US" sz="1404" dirty="0"/>
          </a:p>
        </p:txBody>
      </p:sp>
      <p:sp>
        <p:nvSpPr>
          <p:cNvPr id="10" name="Shape 7"/>
          <p:cNvSpPr/>
          <p:nvPr/>
        </p:nvSpPr>
        <p:spPr>
          <a:xfrm>
            <a:off x="10147578" y="2798207"/>
            <a:ext cx="3858935" cy="2452926"/>
          </a:xfrm>
          <a:prstGeom prst="roundRect">
            <a:avLst>
              <a:gd name="adj" fmla="val 6542"/>
            </a:avLst>
          </a:prstGeom>
          <a:solidFill>
            <a:srgbClr val="E8F3E8"/>
          </a:solidFill>
          <a:ln/>
        </p:spPr>
      </p:sp>
      <p:sp>
        <p:nvSpPr>
          <p:cNvPr id="11" name="Text 8"/>
          <p:cNvSpPr/>
          <p:nvPr/>
        </p:nvSpPr>
        <p:spPr>
          <a:xfrm>
            <a:off x="10325814" y="2976443"/>
            <a:ext cx="2341721" cy="278606"/>
          </a:xfrm>
          <a:prstGeom prst="rect">
            <a:avLst/>
          </a:prstGeom>
          <a:noFill/>
          <a:ln/>
        </p:spPr>
        <p:txBody>
          <a:bodyPr wrap="none" rtlCol="0" anchor="t"/>
          <a:lstStyle/>
          <a:p>
            <a:pPr marL="0" indent="0">
              <a:lnSpc>
                <a:spcPts val="2194"/>
              </a:lnSpc>
              <a:buNone/>
            </a:pPr>
            <a:r>
              <a:rPr lang="en-US" sz="1755" b="1" dirty="0">
                <a:solidFill>
                  <a:srgbClr val="405449"/>
                </a:solidFill>
                <a:latin typeface="Fraunces" pitchFamily="34" charset="0"/>
                <a:ea typeface="Fraunces" pitchFamily="34" charset="-122"/>
                <a:cs typeface="Fraunces" pitchFamily="34" charset="-120"/>
              </a:rPr>
              <a:t>Accessible Locations</a:t>
            </a:r>
            <a:endParaRPr lang="en-US" sz="1755" dirty="0"/>
          </a:p>
        </p:txBody>
      </p:sp>
      <p:sp>
        <p:nvSpPr>
          <p:cNvPr id="12" name="Text 9"/>
          <p:cNvSpPr/>
          <p:nvPr/>
        </p:nvSpPr>
        <p:spPr>
          <a:xfrm>
            <a:off x="10325814" y="3361968"/>
            <a:ext cx="3502462" cy="1710928"/>
          </a:xfrm>
          <a:prstGeom prst="rect">
            <a:avLst/>
          </a:prstGeom>
          <a:noFill/>
          <a:ln/>
        </p:spPr>
        <p:txBody>
          <a:bodyPr wrap="square" rtlCol="0" anchor="t"/>
          <a:lstStyle/>
          <a:p>
            <a:pPr marL="0" indent="0">
              <a:lnSpc>
                <a:spcPts val="2246"/>
              </a:lnSpc>
              <a:buNone/>
            </a:pPr>
            <a:r>
              <a:rPr lang="en-US" sz="1404" dirty="0">
                <a:solidFill>
                  <a:srgbClr val="405449"/>
                </a:solidFill>
                <a:latin typeface="Nobile" pitchFamily="34" charset="0"/>
                <a:ea typeface="Nobile" pitchFamily="34" charset="-122"/>
                <a:cs typeface="Nobile" pitchFamily="34" charset="-120"/>
              </a:rPr>
              <a:t>Locate feeding stations in strategic areas where stray animals congregate, ensuring accessibility and ease of access. Consider locations with natural shade or sheltered spaces for protection from the elements.</a:t>
            </a:r>
            <a:endParaRPr lang="en-US" sz="1404" dirty="0"/>
          </a:p>
        </p:txBody>
      </p:sp>
      <p:sp>
        <p:nvSpPr>
          <p:cNvPr id="13" name="Shape 10"/>
          <p:cNvSpPr/>
          <p:nvPr/>
        </p:nvSpPr>
        <p:spPr>
          <a:xfrm>
            <a:off x="6110407" y="5429369"/>
            <a:ext cx="7895987" cy="1597462"/>
          </a:xfrm>
          <a:prstGeom prst="roundRect">
            <a:avLst>
              <a:gd name="adj" fmla="val 10045"/>
            </a:avLst>
          </a:prstGeom>
          <a:solidFill>
            <a:srgbClr val="E8F3E8"/>
          </a:solidFill>
          <a:ln/>
        </p:spPr>
      </p:sp>
      <p:sp>
        <p:nvSpPr>
          <p:cNvPr id="14" name="Text 11"/>
          <p:cNvSpPr/>
          <p:nvPr/>
        </p:nvSpPr>
        <p:spPr>
          <a:xfrm>
            <a:off x="6288643" y="5607606"/>
            <a:ext cx="2816185" cy="278606"/>
          </a:xfrm>
          <a:prstGeom prst="rect">
            <a:avLst/>
          </a:prstGeom>
          <a:noFill/>
          <a:ln/>
        </p:spPr>
        <p:txBody>
          <a:bodyPr wrap="none" rtlCol="0" anchor="t"/>
          <a:lstStyle/>
          <a:p>
            <a:pPr marL="0" indent="0">
              <a:lnSpc>
                <a:spcPts val="2194"/>
              </a:lnSpc>
              <a:buNone/>
            </a:pPr>
            <a:r>
              <a:rPr lang="en-US" sz="1755" b="1" dirty="0">
                <a:solidFill>
                  <a:srgbClr val="405449"/>
                </a:solidFill>
                <a:latin typeface="Fraunces" pitchFamily="34" charset="0"/>
                <a:ea typeface="Fraunces" pitchFamily="34" charset="-122"/>
                <a:cs typeface="Fraunces" pitchFamily="34" charset="-120"/>
              </a:rPr>
              <a:t>Community Involvement</a:t>
            </a:r>
            <a:endParaRPr lang="en-US" sz="1755" dirty="0"/>
          </a:p>
        </p:txBody>
      </p:sp>
      <p:sp>
        <p:nvSpPr>
          <p:cNvPr id="15" name="Text 12"/>
          <p:cNvSpPr/>
          <p:nvPr/>
        </p:nvSpPr>
        <p:spPr>
          <a:xfrm>
            <a:off x="6288643" y="5993130"/>
            <a:ext cx="7539514" cy="855464"/>
          </a:xfrm>
          <a:prstGeom prst="rect">
            <a:avLst/>
          </a:prstGeom>
          <a:noFill/>
          <a:ln/>
        </p:spPr>
        <p:txBody>
          <a:bodyPr wrap="square" rtlCol="0" anchor="t"/>
          <a:lstStyle/>
          <a:p>
            <a:pPr marL="0" indent="0">
              <a:lnSpc>
                <a:spcPts val="2246"/>
              </a:lnSpc>
              <a:buNone/>
            </a:pPr>
            <a:r>
              <a:rPr lang="en-US" sz="1404" dirty="0">
                <a:solidFill>
                  <a:srgbClr val="405449"/>
                </a:solidFill>
                <a:latin typeface="Nobile" pitchFamily="34" charset="0"/>
                <a:ea typeface="Nobile" pitchFamily="34" charset="-122"/>
                <a:cs typeface="Nobile" pitchFamily="34" charset="-120"/>
              </a:rPr>
              <a:t>Encourage community members to monitor the feeding stations, ensuring food is replenished regularly and the area is kept clean. Fostering community ownership helps create a sustainable program.</a:t>
            </a:r>
            <a:endParaRPr lang="en-US" sz="1404" dirty="0"/>
          </a:p>
        </p:txBody>
      </p:sp>
      <p:pic>
        <p:nvPicPr>
          <p:cNvPr id="17" name="Picture 16">
            <a:extLst>
              <a:ext uri="{FF2B5EF4-FFF2-40B4-BE49-F238E27FC236}">
                <a16:creationId xmlns:a16="http://schemas.microsoft.com/office/drawing/2014/main" id="{82846763-C459-5920-90A2-E66700BA0BDF}"/>
              </a:ext>
            </a:extLst>
          </p:cNvPr>
          <p:cNvPicPr>
            <a:picLocks noChangeAspect="1"/>
          </p:cNvPicPr>
          <p:nvPr/>
        </p:nvPicPr>
        <p:blipFill>
          <a:blip r:embed="rId4"/>
          <a:stretch>
            <a:fillRect/>
          </a:stretch>
        </p:blipFill>
        <p:spPr>
          <a:xfrm>
            <a:off x="13504014" y="7111002"/>
            <a:ext cx="955684" cy="9982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80442" y="998815"/>
            <a:ext cx="4860488" cy="607457"/>
          </a:xfrm>
          <a:prstGeom prst="rect">
            <a:avLst/>
          </a:prstGeom>
          <a:noFill/>
          <a:ln/>
        </p:spPr>
        <p:txBody>
          <a:bodyPr wrap="none" rtlCol="0" anchor="t"/>
          <a:lstStyle/>
          <a:p>
            <a:pPr marL="0" indent="0">
              <a:lnSpc>
                <a:spcPts val="4784"/>
              </a:lnSpc>
              <a:buNone/>
            </a:pPr>
            <a:r>
              <a:rPr lang="en-US" sz="3827" b="1" dirty="0">
                <a:solidFill>
                  <a:srgbClr val="3B4540"/>
                </a:solidFill>
                <a:latin typeface="Fraunces" pitchFamily="34" charset="0"/>
                <a:ea typeface="Fraunces" pitchFamily="34" charset="-122"/>
                <a:cs typeface="Fraunces" pitchFamily="34" charset="-120"/>
              </a:rPr>
              <a:t>Align with SDGs</a:t>
            </a:r>
            <a:endParaRPr lang="en-US" sz="3827" dirty="0"/>
          </a:p>
        </p:txBody>
      </p:sp>
      <p:sp>
        <p:nvSpPr>
          <p:cNvPr id="6" name="Text 3"/>
          <p:cNvSpPr/>
          <p:nvPr/>
        </p:nvSpPr>
        <p:spPr>
          <a:xfrm>
            <a:off x="680442" y="1897856"/>
            <a:ext cx="7783116" cy="932974"/>
          </a:xfrm>
          <a:prstGeom prst="rect">
            <a:avLst/>
          </a:prstGeom>
          <a:noFill/>
          <a:ln/>
        </p:spPr>
        <p:txBody>
          <a:bodyPr wrap="squar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The project aligns with several Sustainable Development Goals (SDGs), including reducing food waste and hunger, improving animal welfare, and promoting sustainable communities.</a:t>
            </a:r>
            <a:endParaRPr lang="en-US" sz="1531" dirty="0"/>
          </a:p>
        </p:txBody>
      </p:sp>
      <p:sp>
        <p:nvSpPr>
          <p:cNvPr id="7" name="Shape 4"/>
          <p:cNvSpPr/>
          <p:nvPr/>
        </p:nvSpPr>
        <p:spPr>
          <a:xfrm>
            <a:off x="680442" y="3049548"/>
            <a:ext cx="7783116" cy="4181237"/>
          </a:xfrm>
          <a:prstGeom prst="roundRect">
            <a:avLst>
              <a:gd name="adj" fmla="val 4185"/>
            </a:avLst>
          </a:prstGeom>
          <a:noFill/>
          <a:ln w="7620">
            <a:solidFill>
              <a:srgbClr val="000000">
                <a:alpha val="8000"/>
              </a:srgbClr>
            </a:solidFill>
            <a:prstDash val="solid"/>
          </a:ln>
        </p:spPr>
      </p:sp>
      <p:sp>
        <p:nvSpPr>
          <p:cNvPr id="8" name="Shape 5"/>
          <p:cNvSpPr/>
          <p:nvPr/>
        </p:nvSpPr>
        <p:spPr>
          <a:xfrm>
            <a:off x="688062" y="3057168"/>
            <a:ext cx="7767876" cy="1181338"/>
          </a:xfrm>
          <a:prstGeom prst="rect">
            <a:avLst/>
          </a:prstGeom>
          <a:solidFill>
            <a:srgbClr val="FFFFFF">
              <a:alpha val="4000"/>
            </a:srgbClr>
          </a:solidFill>
          <a:ln/>
        </p:spPr>
      </p:sp>
      <p:sp>
        <p:nvSpPr>
          <p:cNvPr id="9" name="Text 6"/>
          <p:cNvSpPr/>
          <p:nvPr/>
        </p:nvSpPr>
        <p:spPr>
          <a:xfrm>
            <a:off x="882372" y="3181350"/>
            <a:ext cx="3491508" cy="310991"/>
          </a:xfrm>
          <a:prstGeom prst="rect">
            <a:avLst/>
          </a:prstGeom>
          <a:noFill/>
          <a:ln/>
        </p:spPr>
        <p:txBody>
          <a:bodyPr wrap="non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SDG 2</a:t>
            </a:r>
            <a:endParaRPr lang="en-US" sz="1531" dirty="0"/>
          </a:p>
        </p:txBody>
      </p:sp>
      <p:sp>
        <p:nvSpPr>
          <p:cNvPr id="10" name="Text 7"/>
          <p:cNvSpPr/>
          <p:nvPr/>
        </p:nvSpPr>
        <p:spPr>
          <a:xfrm>
            <a:off x="4770120" y="3181350"/>
            <a:ext cx="3491508" cy="932974"/>
          </a:xfrm>
          <a:prstGeom prst="rect">
            <a:avLst/>
          </a:prstGeom>
          <a:noFill/>
          <a:ln/>
        </p:spPr>
        <p:txBody>
          <a:bodyPr wrap="squar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End hunger, achieve food security and improved nutrition and promote sustainable agriculture</a:t>
            </a:r>
            <a:endParaRPr lang="en-US" sz="1531" dirty="0"/>
          </a:p>
        </p:txBody>
      </p:sp>
      <p:sp>
        <p:nvSpPr>
          <p:cNvPr id="11" name="Shape 8"/>
          <p:cNvSpPr/>
          <p:nvPr/>
        </p:nvSpPr>
        <p:spPr>
          <a:xfrm>
            <a:off x="688062" y="4238506"/>
            <a:ext cx="7767876" cy="870347"/>
          </a:xfrm>
          <a:prstGeom prst="rect">
            <a:avLst/>
          </a:prstGeom>
          <a:solidFill>
            <a:srgbClr val="000000">
              <a:alpha val="4000"/>
            </a:srgbClr>
          </a:solidFill>
          <a:ln/>
        </p:spPr>
      </p:sp>
      <p:sp>
        <p:nvSpPr>
          <p:cNvPr id="12" name="Text 9"/>
          <p:cNvSpPr/>
          <p:nvPr/>
        </p:nvSpPr>
        <p:spPr>
          <a:xfrm>
            <a:off x="882372" y="4362688"/>
            <a:ext cx="3491508" cy="310991"/>
          </a:xfrm>
          <a:prstGeom prst="rect">
            <a:avLst/>
          </a:prstGeom>
          <a:noFill/>
          <a:ln/>
        </p:spPr>
        <p:txBody>
          <a:bodyPr wrap="non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SDG 12</a:t>
            </a:r>
            <a:endParaRPr lang="en-US" sz="1531" dirty="0"/>
          </a:p>
        </p:txBody>
      </p:sp>
      <p:sp>
        <p:nvSpPr>
          <p:cNvPr id="13" name="Text 10"/>
          <p:cNvSpPr/>
          <p:nvPr/>
        </p:nvSpPr>
        <p:spPr>
          <a:xfrm>
            <a:off x="4770120" y="4362688"/>
            <a:ext cx="3491508" cy="621983"/>
          </a:xfrm>
          <a:prstGeom prst="rect">
            <a:avLst/>
          </a:prstGeom>
          <a:noFill/>
          <a:ln/>
        </p:spPr>
        <p:txBody>
          <a:bodyPr wrap="squar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Ensure sustainable consumption and production patterns</a:t>
            </a:r>
            <a:endParaRPr lang="en-US" sz="1531" dirty="0"/>
          </a:p>
        </p:txBody>
      </p:sp>
      <p:sp>
        <p:nvSpPr>
          <p:cNvPr id="14" name="Shape 11"/>
          <p:cNvSpPr/>
          <p:nvPr/>
        </p:nvSpPr>
        <p:spPr>
          <a:xfrm>
            <a:off x="688062" y="5108853"/>
            <a:ext cx="7767876" cy="2114312"/>
          </a:xfrm>
          <a:prstGeom prst="rect">
            <a:avLst/>
          </a:prstGeom>
          <a:solidFill>
            <a:srgbClr val="FFFFFF">
              <a:alpha val="4000"/>
            </a:srgbClr>
          </a:solidFill>
          <a:ln/>
        </p:spPr>
      </p:sp>
      <p:sp>
        <p:nvSpPr>
          <p:cNvPr id="15" name="Text 12"/>
          <p:cNvSpPr/>
          <p:nvPr/>
        </p:nvSpPr>
        <p:spPr>
          <a:xfrm>
            <a:off x="882372" y="5233035"/>
            <a:ext cx="3491508" cy="310991"/>
          </a:xfrm>
          <a:prstGeom prst="rect">
            <a:avLst/>
          </a:prstGeom>
          <a:noFill/>
          <a:ln/>
        </p:spPr>
        <p:txBody>
          <a:bodyPr wrap="non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SDG 15</a:t>
            </a:r>
            <a:endParaRPr lang="en-US" sz="1531" dirty="0"/>
          </a:p>
        </p:txBody>
      </p:sp>
      <p:sp>
        <p:nvSpPr>
          <p:cNvPr id="16" name="Text 13"/>
          <p:cNvSpPr/>
          <p:nvPr/>
        </p:nvSpPr>
        <p:spPr>
          <a:xfrm>
            <a:off x="4770120" y="5233035"/>
            <a:ext cx="3491508" cy="1865948"/>
          </a:xfrm>
          <a:prstGeom prst="rect">
            <a:avLst/>
          </a:prstGeom>
          <a:noFill/>
          <a:ln/>
        </p:spPr>
        <p:txBody>
          <a:bodyPr wrap="square" rtlCol="0" anchor="t"/>
          <a:lstStyle/>
          <a:p>
            <a:pPr marL="0" indent="0">
              <a:lnSpc>
                <a:spcPts val="2449"/>
              </a:lnSpc>
              <a:buNone/>
            </a:pPr>
            <a:r>
              <a:rPr lang="en-US" sz="1531" dirty="0">
                <a:solidFill>
                  <a:srgbClr val="405449"/>
                </a:solidFill>
                <a:latin typeface="Nobile" pitchFamily="34" charset="0"/>
                <a:ea typeface="Nobile" pitchFamily="34" charset="-122"/>
                <a:cs typeface="Nobile" pitchFamily="34" charset="-120"/>
              </a:rPr>
              <a:t>Protect, restore and promote sustainable use of terrestrial ecosystems, sustainably manage forests, combat desertification, and halt and reverse land degradation and halt biodiversity loss</a:t>
            </a:r>
            <a:endParaRPr lang="en-US" sz="1531" dirty="0"/>
          </a:p>
        </p:txBody>
      </p:sp>
      <p:pic>
        <p:nvPicPr>
          <p:cNvPr id="18" name="Picture 17">
            <a:extLst>
              <a:ext uri="{FF2B5EF4-FFF2-40B4-BE49-F238E27FC236}">
                <a16:creationId xmlns:a16="http://schemas.microsoft.com/office/drawing/2014/main" id="{7E936E2C-FF5E-D013-F1DA-36E30E1D5178}"/>
              </a:ext>
            </a:extLst>
          </p:cNvPr>
          <p:cNvPicPr>
            <a:picLocks noChangeAspect="1"/>
          </p:cNvPicPr>
          <p:nvPr/>
        </p:nvPicPr>
        <p:blipFill>
          <a:blip r:embed="rId4"/>
          <a:stretch>
            <a:fillRect/>
          </a:stretch>
        </p:blipFill>
        <p:spPr>
          <a:xfrm>
            <a:off x="8180696" y="7159223"/>
            <a:ext cx="955684" cy="9982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33172"/>
          </a:xfrm>
          <a:prstGeom prst="rect">
            <a:avLst/>
          </a:prstGeom>
          <a:solidFill>
            <a:srgbClr val="FAFFFA"/>
          </a:solidFill>
          <a:ln/>
        </p:spPr>
      </p:sp>
      <p:pic>
        <p:nvPicPr>
          <p:cNvPr id="4" name="Image 0" descr="preencoded.png"/>
          <p:cNvPicPr>
            <a:picLocks noChangeAspect="1"/>
          </p:cNvPicPr>
          <p:nvPr/>
        </p:nvPicPr>
        <p:blipFill>
          <a:blip r:embed="rId3"/>
          <a:stretch>
            <a:fillRect/>
          </a:stretch>
        </p:blipFill>
        <p:spPr>
          <a:xfrm>
            <a:off x="9144000" y="0"/>
            <a:ext cx="5486400" cy="8233172"/>
          </a:xfrm>
          <a:prstGeom prst="rect">
            <a:avLst/>
          </a:prstGeom>
        </p:spPr>
      </p:pic>
      <p:sp>
        <p:nvSpPr>
          <p:cNvPr id="5" name="Text 2"/>
          <p:cNvSpPr/>
          <p:nvPr/>
        </p:nvSpPr>
        <p:spPr>
          <a:xfrm>
            <a:off x="749379" y="588764"/>
            <a:ext cx="5353407" cy="669131"/>
          </a:xfrm>
          <a:prstGeom prst="rect">
            <a:avLst/>
          </a:prstGeom>
          <a:noFill/>
          <a:ln/>
        </p:spPr>
        <p:txBody>
          <a:bodyPr wrap="none" rtlCol="0" anchor="t"/>
          <a:lstStyle/>
          <a:p>
            <a:pPr marL="0" indent="0">
              <a:lnSpc>
                <a:spcPts val="5269"/>
              </a:lnSpc>
              <a:buNone/>
            </a:pPr>
            <a:r>
              <a:rPr lang="en-US" sz="4215" b="1" dirty="0">
                <a:solidFill>
                  <a:srgbClr val="3B4540"/>
                </a:solidFill>
                <a:latin typeface="Fraunces" pitchFamily="34" charset="0"/>
                <a:ea typeface="Fraunces" pitchFamily="34" charset="-122"/>
                <a:cs typeface="Fraunces" pitchFamily="34" charset="-120"/>
              </a:rPr>
              <a:t>Delegate Tasks</a:t>
            </a:r>
            <a:endParaRPr lang="en-US" sz="4215" dirty="0"/>
          </a:p>
        </p:txBody>
      </p:sp>
      <p:sp>
        <p:nvSpPr>
          <p:cNvPr id="6" name="Text 3"/>
          <p:cNvSpPr/>
          <p:nvPr/>
        </p:nvSpPr>
        <p:spPr>
          <a:xfrm>
            <a:off x="749379" y="1579007"/>
            <a:ext cx="7645241" cy="685324"/>
          </a:xfrm>
          <a:prstGeom prst="rect">
            <a:avLst/>
          </a:prstGeom>
          <a:noFill/>
          <a:ln/>
        </p:spPr>
        <p:txBody>
          <a:bodyPr wrap="square" rtlCol="0" anchor="t"/>
          <a:lstStyle/>
          <a:p>
            <a:pPr marL="0" indent="0">
              <a:lnSpc>
                <a:spcPts val="2698"/>
              </a:lnSpc>
              <a:buNone/>
            </a:pPr>
            <a:r>
              <a:rPr lang="en-US" sz="1686" dirty="0">
                <a:solidFill>
                  <a:srgbClr val="405449"/>
                </a:solidFill>
                <a:latin typeface="Nobile" pitchFamily="34" charset="0"/>
                <a:ea typeface="Nobile" pitchFamily="34" charset="-122"/>
                <a:cs typeface="Nobile" pitchFamily="34" charset="-120"/>
              </a:rPr>
              <a:t>The project requires a team of individuals with different skills and expertise to ensure its successful implementation</a:t>
            </a:r>
            <a:endParaRPr lang="en-US" sz="1686" dirty="0"/>
          </a:p>
        </p:txBody>
      </p:sp>
      <p:pic>
        <p:nvPicPr>
          <p:cNvPr id="7" name="Image 1" descr="preencoded.png"/>
          <p:cNvPicPr>
            <a:picLocks noChangeAspect="1"/>
          </p:cNvPicPr>
          <p:nvPr/>
        </p:nvPicPr>
        <p:blipFill>
          <a:blip r:embed="rId4"/>
          <a:stretch>
            <a:fillRect/>
          </a:stretch>
        </p:blipFill>
        <p:spPr>
          <a:xfrm>
            <a:off x="749379" y="2505194"/>
            <a:ext cx="1070610" cy="1713071"/>
          </a:xfrm>
          <a:prstGeom prst="rect">
            <a:avLst/>
          </a:prstGeom>
        </p:spPr>
      </p:pic>
      <p:sp>
        <p:nvSpPr>
          <p:cNvPr id="8" name="Text 4"/>
          <p:cNvSpPr/>
          <p:nvPr/>
        </p:nvSpPr>
        <p:spPr>
          <a:xfrm>
            <a:off x="2141101" y="2719268"/>
            <a:ext cx="2886313" cy="334566"/>
          </a:xfrm>
          <a:prstGeom prst="rect">
            <a:avLst/>
          </a:prstGeom>
          <a:noFill/>
          <a:ln/>
        </p:spPr>
        <p:txBody>
          <a:bodyPr wrap="none" rtlCol="0" anchor="t"/>
          <a:lstStyle/>
          <a:p>
            <a:pPr marL="0" indent="0" algn="l">
              <a:lnSpc>
                <a:spcPts val="2635"/>
              </a:lnSpc>
              <a:buNone/>
            </a:pPr>
            <a:r>
              <a:rPr lang="en-US" sz="2108" b="1" dirty="0">
                <a:solidFill>
                  <a:srgbClr val="405449"/>
                </a:solidFill>
                <a:latin typeface="Fraunces" pitchFamily="34" charset="0"/>
                <a:ea typeface="Fraunces" pitchFamily="34" charset="-122"/>
                <a:cs typeface="Fraunces" pitchFamily="34" charset="-120"/>
              </a:rPr>
              <a:t>Partnership Building</a:t>
            </a:r>
            <a:endParaRPr lang="en-US" sz="2108" dirty="0"/>
          </a:p>
        </p:txBody>
      </p:sp>
      <p:sp>
        <p:nvSpPr>
          <p:cNvPr id="9" name="Text 5"/>
          <p:cNvSpPr/>
          <p:nvPr/>
        </p:nvSpPr>
        <p:spPr>
          <a:xfrm>
            <a:off x="2141101" y="3182303"/>
            <a:ext cx="6253520" cy="685324"/>
          </a:xfrm>
          <a:prstGeom prst="rect">
            <a:avLst/>
          </a:prstGeom>
          <a:noFill/>
          <a:ln/>
        </p:spPr>
        <p:txBody>
          <a:bodyPr wrap="square" rtlCol="0" anchor="t"/>
          <a:lstStyle/>
          <a:p>
            <a:pPr marL="0" indent="0" algn="l">
              <a:lnSpc>
                <a:spcPts val="2698"/>
              </a:lnSpc>
              <a:buNone/>
            </a:pPr>
            <a:r>
              <a:rPr lang="en-US" sz="1686" dirty="0">
                <a:solidFill>
                  <a:srgbClr val="405449"/>
                </a:solidFill>
                <a:latin typeface="Nobile" pitchFamily="34" charset="0"/>
                <a:ea typeface="Nobile" pitchFamily="34" charset="-122"/>
                <a:cs typeface="Nobile" pitchFamily="34" charset="-120"/>
              </a:rPr>
              <a:t>Establish partnerships with restaurants, animal shelters, and other organizations to create a network of support.</a:t>
            </a:r>
            <a:endParaRPr lang="en-US" sz="1686" dirty="0"/>
          </a:p>
        </p:txBody>
      </p:sp>
      <p:pic>
        <p:nvPicPr>
          <p:cNvPr id="10" name="Image 2" descr="preencoded.png"/>
          <p:cNvPicPr>
            <a:picLocks noChangeAspect="1"/>
          </p:cNvPicPr>
          <p:nvPr/>
        </p:nvPicPr>
        <p:blipFill>
          <a:blip r:embed="rId5"/>
          <a:stretch>
            <a:fillRect/>
          </a:stretch>
        </p:blipFill>
        <p:spPr>
          <a:xfrm>
            <a:off x="749379" y="4218265"/>
            <a:ext cx="1070610" cy="1713071"/>
          </a:xfrm>
          <a:prstGeom prst="rect">
            <a:avLst/>
          </a:prstGeom>
        </p:spPr>
      </p:pic>
      <p:sp>
        <p:nvSpPr>
          <p:cNvPr id="11" name="Text 6"/>
          <p:cNvSpPr/>
          <p:nvPr/>
        </p:nvSpPr>
        <p:spPr>
          <a:xfrm>
            <a:off x="2141101" y="4432340"/>
            <a:ext cx="3138011" cy="334566"/>
          </a:xfrm>
          <a:prstGeom prst="rect">
            <a:avLst/>
          </a:prstGeom>
          <a:noFill/>
          <a:ln/>
        </p:spPr>
        <p:txBody>
          <a:bodyPr wrap="none" rtlCol="0" anchor="t"/>
          <a:lstStyle/>
          <a:p>
            <a:pPr marL="0" indent="0" algn="l">
              <a:lnSpc>
                <a:spcPts val="2635"/>
              </a:lnSpc>
              <a:buNone/>
            </a:pPr>
            <a:r>
              <a:rPr lang="en-US" sz="2108" b="1" dirty="0">
                <a:solidFill>
                  <a:srgbClr val="405449"/>
                </a:solidFill>
                <a:latin typeface="Fraunces" pitchFamily="34" charset="0"/>
                <a:ea typeface="Fraunces" pitchFamily="34" charset="-122"/>
                <a:cs typeface="Fraunces" pitchFamily="34" charset="-120"/>
              </a:rPr>
              <a:t>Volunteer Recruitment</a:t>
            </a:r>
            <a:endParaRPr lang="en-US" sz="2108" dirty="0"/>
          </a:p>
        </p:txBody>
      </p:sp>
      <p:sp>
        <p:nvSpPr>
          <p:cNvPr id="12" name="Text 7"/>
          <p:cNvSpPr/>
          <p:nvPr/>
        </p:nvSpPr>
        <p:spPr>
          <a:xfrm>
            <a:off x="2141101" y="4895374"/>
            <a:ext cx="6253520" cy="685324"/>
          </a:xfrm>
          <a:prstGeom prst="rect">
            <a:avLst/>
          </a:prstGeom>
          <a:noFill/>
          <a:ln/>
        </p:spPr>
        <p:txBody>
          <a:bodyPr wrap="square" rtlCol="0" anchor="t"/>
          <a:lstStyle/>
          <a:p>
            <a:pPr marL="0" indent="0" algn="l">
              <a:lnSpc>
                <a:spcPts val="2698"/>
              </a:lnSpc>
              <a:buNone/>
            </a:pPr>
            <a:r>
              <a:rPr lang="en-US" sz="1686" dirty="0">
                <a:solidFill>
                  <a:srgbClr val="405449"/>
                </a:solidFill>
                <a:latin typeface="Nobile" pitchFamily="34" charset="0"/>
                <a:ea typeface="Nobile" pitchFamily="34" charset="-122"/>
                <a:cs typeface="Nobile" pitchFamily="34" charset="-120"/>
              </a:rPr>
              <a:t>Recruit volunteers to assist with food collection, distribution, and other tasks.</a:t>
            </a:r>
            <a:endParaRPr lang="en-US" sz="1686" dirty="0"/>
          </a:p>
        </p:txBody>
      </p:sp>
      <p:pic>
        <p:nvPicPr>
          <p:cNvPr id="13" name="Image 3" descr="preencoded.png"/>
          <p:cNvPicPr>
            <a:picLocks noChangeAspect="1"/>
          </p:cNvPicPr>
          <p:nvPr/>
        </p:nvPicPr>
        <p:blipFill>
          <a:blip r:embed="rId6"/>
          <a:stretch>
            <a:fillRect/>
          </a:stretch>
        </p:blipFill>
        <p:spPr>
          <a:xfrm>
            <a:off x="749379" y="5931337"/>
            <a:ext cx="1070610" cy="1713071"/>
          </a:xfrm>
          <a:prstGeom prst="rect">
            <a:avLst/>
          </a:prstGeom>
        </p:spPr>
      </p:pic>
      <p:sp>
        <p:nvSpPr>
          <p:cNvPr id="14" name="Text 8"/>
          <p:cNvSpPr/>
          <p:nvPr/>
        </p:nvSpPr>
        <p:spPr>
          <a:xfrm>
            <a:off x="2141101" y="6145411"/>
            <a:ext cx="2940963" cy="334566"/>
          </a:xfrm>
          <a:prstGeom prst="rect">
            <a:avLst/>
          </a:prstGeom>
          <a:noFill/>
          <a:ln/>
        </p:spPr>
        <p:txBody>
          <a:bodyPr wrap="none" rtlCol="0" anchor="t"/>
          <a:lstStyle/>
          <a:p>
            <a:pPr marL="0" indent="0" algn="l">
              <a:lnSpc>
                <a:spcPts val="2635"/>
              </a:lnSpc>
              <a:buNone/>
            </a:pPr>
            <a:r>
              <a:rPr lang="en-US" sz="2108" b="1" dirty="0">
                <a:solidFill>
                  <a:srgbClr val="405449"/>
                </a:solidFill>
                <a:latin typeface="Fraunces" pitchFamily="34" charset="0"/>
                <a:ea typeface="Fraunces" pitchFamily="34" charset="-122"/>
                <a:cs typeface="Fraunces" pitchFamily="34" charset="-120"/>
              </a:rPr>
              <a:t>Community Outreach</a:t>
            </a:r>
            <a:endParaRPr lang="en-US" sz="2108" dirty="0"/>
          </a:p>
        </p:txBody>
      </p:sp>
      <p:sp>
        <p:nvSpPr>
          <p:cNvPr id="15" name="Text 9"/>
          <p:cNvSpPr/>
          <p:nvPr/>
        </p:nvSpPr>
        <p:spPr>
          <a:xfrm>
            <a:off x="2141101" y="6608445"/>
            <a:ext cx="6253520" cy="685324"/>
          </a:xfrm>
          <a:prstGeom prst="rect">
            <a:avLst/>
          </a:prstGeom>
          <a:noFill/>
          <a:ln/>
        </p:spPr>
        <p:txBody>
          <a:bodyPr wrap="square" rtlCol="0" anchor="t"/>
          <a:lstStyle/>
          <a:p>
            <a:pPr marL="0" indent="0" algn="l">
              <a:lnSpc>
                <a:spcPts val="2698"/>
              </a:lnSpc>
              <a:buNone/>
            </a:pPr>
            <a:r>
              <a:rPr lang="en-US" sz="1686" dirty="0">
                <a:solidFill>
                  <a:srgbClr val="405449"/>
                </a:solidFill>
                <a:latin typeface="Nobile" pitchFamily="34" charset="0"/>
                <a:ea typeface="Nobile" pitchFamily="34" charset="-122"/>
                <a:cs typeface="Nobile" pitchFamily="34" charset="-120"/>
              </a:rPr>
              <a:t>Promote the project to the community to raise awareness and encourage participation.</a:t>
            </a:r>
            <a:endParaRPr lang="en-US" sz="1686" dirty="0"/>
          </a:p>
        </p:txBody>
      </p:sp>
      <p:pic>
        <p:nvPicPr>
          <p:cNvPr id="17" name="Picture 16">
            <a:extLst>
              <a:ext uri="{FF2B5EF4-FFF2-40B4-BE49-F238E27FC236}">
                <a16:creationId xmlns:a16="http://schemas.microsoft.com/office/drawing/2014/main" id="{44522F03-FB5B-2149-930D-69DEC8BB7136}"/>
              </a:ext>
            </a:extLst>
          </p:cNvPr>
          <p:cNvPicPr>
            <a:picLocks noChangeAspect="1"/>
          </p:cNvPicPr>
          <p:nvPr/>
        </p:nvPicPr>
        <p:blipFill>
          <a:blip r:embed="rId7"/>
          <a:stretch>
            <a:fillRect/>
          </a:stretch>
        </p:blipFill>
        <p:spPr>
          <a:xfrm>
            <a:off x="8056525" y="7145292"/>
            <a:ext cx="955684" cy="9982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762</Words>
  <Application>Microsoft Office PowerPoint</Application>
  <PresentationFormat>Custom</PresentationFormat>
  <Paragraphs>87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Fraunces</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waleed ghani</cp:lastModifiedBy>
  <cp:revision>25</cp:revision>
  <dcterms:created xsi:type="dcterms:W3CDTF">2024-08-10T16:43:26Z</dcterms:created>
  <dcterms:modified xsi:type="dcterms:W3CDTF">2024-08-11T17:51:11Z</dcterms:modified>
</cp:coreProperties>
</file>